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2" r:id="rId18"/>
    <p:sldId id="283" r:id="rId19"/>
    <p:sldId id="297" r:id="rId20"/>
    <p:sldId id="272" r:id="rId21"/>
    <p:sldId id="296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0" r:id="rId38"/>
    <p:sldId id="292" r:id="rId39"/>
    <p:sldId id="293" r:id="rId40"/>
    <p:sldId id="294" r:id="rId41"/>
    <p:sldId id="298" r:id="rId42"/>
    <p:sldId id="295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>
      <p:cViewPr varScale="1">
        <p:scale>
          <a:sx n="108" d="100"/>
          <a:sy n="108" d="100"/>
        </p:scale>
        <p:origin x="16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863A-ECC7-4379-8195-FCCC6F932DE1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9AE5A-6F65-4BC8-8302-502444E48D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4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E5A-6F65-4BC8-8302-502444E48D9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8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E5A-6F65-4BC8-8302-502444E48D9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E5A-6F65-4BC8-8302-502444E48D9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u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None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defRPr sz="1600">
                <a:latin typeface="Times New Roman" pitchFamily="18" charset="0"/>
                <a:cs typeface="Times New Roman" pitchFamily="18" charset="0"/>
              </a:defRPr>
            </a:lvl3pPr>
            <a:lvl4pPr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22912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2023/4/12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rgbClr val="0070C0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lnSpc>
          <a:spcPct val="150000"/>
        </a:lnSpc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400" kern="1200">
          <a:solidFill>
            <a:srgbClr val="C00000"/>
          </a:solidFill>
          <a:latin typeface="华文中宋" pitchFamily="2" charset="-122"/>
          <a:ea typeface="华文中宋" pitchFamily="2" charset="-122"/>
          <a:cs typeface="+mn-cs"/>
        </a:defRPr>
      </a:lvl1pPr>
      <a:lvl2pPr marL="621792" indent="-228600" algn="l" rtl="0" eaLnBrk="1" latinLnBrk="0" hangingPunct="1">
        <a:lnSpc>
          <a:spcPct val="150000"/>
        </a:lnSpc>
        <a:spcBef>
          <a:spcPts val="324"/>
        </a:spcBef>
        <a:buClr>
          <a:schemeClr val="accent1"/>
        </a:buClr>
        <a:buFont typeface="Verdana"/>
        <a:buChar char="◦"/>
        <a:defRPr kumimoji="0" sz="2000" kern="1200">
          <a:solidFill>
            <a:schemeClr val="tx1"/>
          </a:solidFill>
          <a:latin typeface="华文中宋" pitchFamily="2" charset="-122"/>
          <a:ea typeface="华文中宋" pitchFamily="2" charset="-122"/>
          <a:cs typeface="+mn-cs"/>
        </a:defRPr>
      </a:lvl2pPr>
      <a:lvl3pPr marL="859536" indent="-228600" algn="l" rtl="0" eaLnBrk="1" latinLnBrk="0" hangingPunct="1">
        <a:lnSpc>
          <a:spcPct val="150000"/>
        </a:lnSpc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华文中宋" pitchFamily="2" charset="-122"/>
          <a:ea typeface="华文中宋" pitchFamily="2" charset="-122"/>
          <a:cs typeface="+mn-cs"/>
        </a:defRPr>
      </a:lvl3pPr>
      <a:lvl4pPr marL="1143000" indent="-228600" algn="l" rtl="0" eaLnBrk="1" latinLnBrk="0" hangingPunct="1">
        <a:lnSpc>
          <a:spcPct val="150000"/>
        </a:lnSpc>
        <a:spcBef>
          <a:spcPts val="350"/>
        </a:spcBef>
        <a:buClr>
          <a:schemeClr val="accent2"/>
        </a:buClr>
        <a:buFont typeface="Wingdings 2"/>
        <a:buChar char=""/>
        <a:defRPr kumimoji="0" sz="1600" kern="1200">
          <a:solidFill>
            <a:schemeClr val="tx1"/>
          </a:solidFill>
          <a:latin typeface="华文中宋" pitchFamily="2" charset="-122"/>
          <a:ea typeface="华文中宋" pitchFamily="2" charset="-122"/>
          <a:cs typeface="+mn-cs"/>
        </a:defRPr>
      </a:lvl4pPr>
      <a:lvl5pPr marL="1371600" indent="-228600" algn="l" rtl="0" eaLnBrk="1" latinLnBrk="0" hangingPunct="1">
        <a:lnSpc>
          <a:spcPct val="150000"/>
        </a:lnSpc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062664" cy="182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</a:rPr>
              <a:t>6.6 Hive</a:t>
            </a:r>
            <a:r>
              <a:rPr lang="zh-CN" altLang="zh-CN" sz="4000" dirty="0">
                <a:solidFill>
                  <a:srgbClr val="C00000"/>
                </a:solidFill>
              </a:rPr>
              <a:t>内部表、外部表、分区表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16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通过一个实例对比管理表与外部表的区别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、构造一个管理表</a:t>
            </a:r>
            <a:r>
              <a:rPr lang="en-US" altLang="zh-CN" dirty="0" err="1"/>
              <a:t>emp_m</a:t>
            </a:r>
            <a:r>
              <a:rPr lang="zh-CN" altLang="en-US" dirty="0"/>
              <a:t>，其内容与</a:t>
            </a:r>
            <a:r>
              <a:rPr lang="en-US" altLang="zh-CN" dirty="0" err="1"/>
              <a:t>emp</a:t>
            </a:r>
            <a:r>
              <a:rPr lang="zh-CN" altLang="en-US" dirty="0"/>
              <a:t>一样</a:t>
            </a:r>
            <a:endParaRPr lang="en-US" altLang="zh-CN" dirty="0"/>
          </a:p>
          <a:p>
            <a:pPr lvl="2">
              <a:buNone/>
            </a:pPr>
            <a:r>
              <a:rPr lang="en-US" altLang="zh-CN" dirty="0"/>
              <a:t>create table </a:t>
            </a:r>
            <a:r>
              <a:rPr lang="en-US" altLang="zh-CN" dirty="0" err="1"/>
              <a:t>emp_m</a:t>
            </a:r>
            <a:r>
              <a:rPr lang="en-US" altLang="zh-CN" dirty="0"/>
              <a:t>(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…..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)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row format delimited fields terminated by '\t';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load data local </a:t>
            </a:r>
            <a:r>
              <a:rPr lang="en-US" altLang="zh-CN" dirty="0" err="1"/>
              <a:t>inpath</a:t>
            </a:r>
            <a:r>
              <a:rPr lang="en-US" altLang="zh-CN" dirty="0"/>
              <a:t> '/opt/</a:t>
            </a:r>
            <a:r>
              <a:rPr lang="en-US" altLang="zh-CN" dirty="0" err="1"/>
              <a:t>datas</a:t>
            </a:r>
            <a:r>
              <a:rPr lang="en-US" altLang="zh-CN" dirty="0"/>
              <a:t>/emp.txt' into table </a:t>
            </a:r>
            <a:r>
              <a:rPr lang="en-US" altLang="zh-CN" dirty="0" err="1"/>
              <a:t>emp_m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、构造一个外部表</a:t>
            </a:r>
            <a:r>
              <a:rPr lang="en-US" altLang="zh-CN" dirty="0" err="1"/>
              <a:t>emp_e</a:t>
            </a:r>
            <a:r>
              <a:rPr lang="zh-CN" altLang="en-US" dirty="0"/>
              <a:t>，其内容也与</a:t>
            </a:r>
            <a:r>
              <a:rPr lang="en-US" altLang="zh-CN" dirty="0" err="1"/>
              <a:t>emp</a:t>
            </a:r>
            <a:r>
              <a:rPr lang="zh-CN" altLang="en-US" dirty="0"/>
              <a:t>一样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create </a:t>
            </a:r>
            <a:r>
              <a:rPr lang="en-US" altLang="zh-CN" dirty="0">
                <a:solidFill>
                  <a:srgbClr val="FF0000"/>
                </a:solidFill>
              </a:rPr>
              <a:t>EXTERNAL</a:t>
            </a:r>
            <a:r>
              <a:rPr lang="en-US" altLang="zh-CN" dirty="0"/>
              <a:t> table </a:t>
            </a:r>
            <a:r>
              <a:rPr lang="en-US" altLang="zh-CN" dirty="0" err="1"/>
              <a:t>emp_e</a:t>
            </a:r>
            <a:r>
              <a:rPr lang="en-US" altLang="zh-CN" dirty="0"/>
              <a:t>(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…..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)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row format delimited fields terminated by '\t';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load data local </a:t>
            </a:r>
            <a:r>
              <a:rPr lang="en-US" altLang="zh-CN" dirty="0" err="1"/>
              <a:t>inpath</a:t>
            </a:r>
            <a:r>
              <a:rPr lang="en-US" altLang="zh-CN" dirty="0"/>
              <a:t> '/opt/</a:t>
            </a:r>
            <a:r>
              <a:rPr lang="en-US" altLang="zh-CN" dirty="0" err="1"/>
              <a:t>datas</a:t>
            </a:r>
            <a:r>
              <a:rPr lang="en-US" altLang="zh-CN" dirty="0"/>
              <a:t>/emp.txt' into table </a:t>
            </a:r>
            <a:r>
              <a:rPr lang="en-US" altLang="zh-CN" dirty="0" err="1"/>
              <a:t>emp_e</a:t>
            </a:r>
            <a:r>
              <a:rPr lang="en-US" altLang="zh-CN" dirty="0"/>
              <a:t>;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3</a:t>
            </a:r>
            <a:r>
              <a:rPr lang="zh-CN" altLang="en-US" dirty="0"/>
              <a:t>、分别查询</a:t>
            </a:r>
            <a:r>
              <a:rPr lang="en-US" altLang="zh-CN" dirty="0" err="1"/>
              <a:t>emp_m</a:t>
            </a:r>
            <a:r>
              <a:rPr lang="zh-CN" altLang="en-US" dirty="0"/>
              <a:t>和</a:t>
            </a:r>
            <a:r>
              <a:rPr lang="en-US" altLang="zh-CN" dirty="0" err="1"/>
              <a:t>emp_e</a:t>
            </a:r>
            <a:r>
              <a:rPr lang="zh-CN" altLang="en-US" dirty="0"/>
              <a:t>两个表的内容，内容上无任何区别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2060848"/>
            <a:ext cx="6192688" cy="223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5" y="4336104"/>
            <a:ext cx="65897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92696"/>
            <a:ext cx="7488832" cy="2165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5085184"/>
            <a:ext cx="7560840" cy="145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3162493"/>
            <a:ext cx="6628611" cy="141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67544" y="188640"/>
            <a:ext cx="834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、分别查看</a:t>
            </a:r>
            <a:r>
              <a:rPr lang="en-US" altLang="zh-CN" dirty="0" err="1"/>
              <a:t>emp_m</a:t>
            </a:r>
            <a:r>
              <a:rPr lang="zh-CN" altLang="en-US" dirty="0"/>
              <a:t>和</a:t>
            </a:r>
            <a:r>
              <a:rPr lang="en-US" altLang="zh-CN" dirty="0" err="1"/>
              <a:t>emp_e</a:t>
            </a:r>
            <a:r>
              <a:rPr lang="zh-CN" altLang="en-US" dirty="0"/>
              <a:t>两个表所在的目录，两个表都在同一个数据库中：</a:t>
            </a:r>
          </a:p>
        </p:txBody>
      </p:sp>
      <p:sp>
        <p:nvSpPr>
          <p:cNvPr id="9" name="矩形 8"/>
          <p:cNvSpPr/>
          <p:nvPr/>
        </p:nvSpPr>
        <p:spPr>
          <a:xfrm>
            <a:off x="467544" y="2852936"/>
            <a:ext cx="6412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、查看</a:t>
            </a:r>
            <a:r>
              <a:rPr lang="en-US" altLang="zh-CN" dirty="0" err="1"/>
              <a:t>emp_m</a:t>
            </a:r>
            <a:r>
              <a:rPr lang="zh-CN" altLang="en-US" dirty="0"/>
              <a:t>表的目录，里面有一个导入的</a:t>
            </a:r>
            <a:r>
              <a:rPr lang="en-US" altLang="zh-CN" dirty="0"/>
              <a:t>emp.txt</a:t>
            </a:r>
            <a:r>
              <a:rPr lang="zh-CN" altLang="en-US" dirty="0"/>
              <a:t>文件：</a:t>
            </a:r>
          </a:p>
        </p:txBody>
      </p:sp>
      <p:sp>
        <p:nvSpPr>
          <p:cNvPr id="10" name="矩形 9"/>
          <p:cNvSpPr/>
          <p:nvPr/>
        </p:nvSpPr>
        <p:spPr>
          <a:xfrm>
            <a:off x="539552" y="4581128"/>
            <a:ext cx="6556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、查看</a:t>
            </a:r>
            <a:r>
              <a:rPr lang="en-US" altLang="zh-CN" dirty="0" err="1"/>
              <a:t>emp_e</a:t>
            </a:r>
            <a:r>
              <a:rPr lang="zh-CN" altLang="en-US" dirty="0"/>
              <a:t>表的目录，里面也有一个导入的</a:t>
            </a:r>
            <a:r>
              <a:rPr lang="en-US" altLang="zh-CN" dirty="0"/>
              <a:t>emp.txt</a:t>
            </a:r>
            <a:r>
              <a:rPr lang="zh-CN" altLang="en-US" dirty="0"/>
              <a:t>文件：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9" grpId="0" build="p" bldLvl="2"/>
      <p:bldP spid="10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11967"/>
          </a:xfrm>
        </p:spPr>
        <p:txBody>
          <a:bodyPr/>
          <a:lstStyle/>
          <a:p>
            <a:pPr lvl="1"/>
            <a:r>
              <a:rPr lang="en-US" altLang="zh-CN" dirty="0"/>
              <a:t>7</a:t>
            </a:r>
            <a:r>
              <a:rPr lang="zh-CN" altLang="en-US" dirty="0"/>
              <a:t>、分别将</a:t>
            </a:r>
            <a:r>
              <a:rPr lang="en-US" altLang="zh-CN" dirty="0" err="1"/>
              <a:t>emp_m</a:t>
            </a:r>
            <a:r>
              <a:rPr lang="zh-CN" altLang="en-US" dirty="0"/>
              <a:t>和</a:t>
            </a:r>
            <a:r>
              <a:rPr lang="en-US" altLang="zh-CN" dirty="0" err="1"/>
              <a:t>emp_e</a:t>
            </a:r>
            <a:r>
              <a:rPr lang="zh-CN" altLang="en-US" dirty="0"/>
              <a:t>两个表进行删除操作</a:t>
            </a:r>
            <a:endParaRPr lang="en-US" altLang="zh-CN" dirty="0"/>
          </a:p>
          <a:p>
            <a:pPr lvl="1"/>
            <a:r>
              <a:rPr lang="en-US" altLang="zh-CN" dirty="0"/>
              <a:t>	   </a:t>
            </a:r>
            <a:r>
              <a:rPr lang="zh-CN" altLang="en-US" dirty="0"/>
              <a:t>删除操作的命令为 </a:t>
            </a:r>
            <a:r>
              <a:rPr lang="en-US" altLang="zh-CN" dirty="0"/>
              <a:t>drop table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 indent="0"/>
            <a:r>
              <a:rPr lang="zh-CN" altLang="en-US" dirty="0"/>
              <a:t>使用</a:t>
            </a:r>
            <a:r>
              <a:rPr lang="en-US" altLang="zh-CN" dirty="0"/>
              <a:t>show tables</a:t>
            </a:r>
            <a:r>
              <a:rPr lang="zh-CN" altLang="en-US" dirty="0"/>
              <a:t>可以看到，数据库中</a:t>
            </a:r>
            <a:r>
              <a:rPr lang="en-US" altLang="zh-CN" dirty="0" err="1"/>
              <a:t>emp_m</a:t>
            </a:r>
            <a:r>
              <a:rPr lang="zh-CN" altLang="en-US" dirty="0"/>
              <a:t>和</a:t>
            </a:r>
            <a:r>
              <a:rPr lang="en-US" altLang="zh-CN" dirty="0" err="1"/>
              <a:t>emp_e</a:t>
            </a:r>
            <a:r>
              <a:rPr lang="zh-CN" altLang="en-US" dirty="0"/>
              <a:t>两个表的</a:t>
            </a:r>
            <a:r>
              <a:rPr lang="zh-CN" altLang="en-US" dirty="0">
                <a:solidFill>
                  <a:srgbClr val="C00000"/>
                </a:solidFill>
              </a:rPr>
              <a:t>元数据</a:t>
            </a:r>
            <a:r>
              <a:rPr lang="zh-CN" altLang="en-US" dirty="0"/>
              <a:t>已经被删除了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564904"/>
            <a:ext cx="512566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336704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8</a:t>
            </a:r>
            <a:r>
              <a:rPr lang="zh-CN" altLang="en-US" dirty="0"/>
              <a:t>、分别进入</a:t>
            </a:r>
            <a:r>
              <a:rPr lang="en-US" altLang="zh-CN" dirty="0" err="1"/>
              <a:t>emp_m</a:t>
            </a:r>
            <a:r>
              <a:rPr lang="zh-CN" altLang="en-US" dirty="0"/>
              <a:t>和</a:t>
            </a:r>
            <a:r>
              <a:rPr lang="en-US" altLang="zh-CN" dirty="0" err="1"/>
              <a:t>emp_e</a:t>
            </a:r>
            <a:r>
              <a:rPr lang="zh-CN" altLang="en-US" dirty="0"/>
              <a:t>两个表的目录，观察数据文件是否还在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发现</a:t>
            </a:r>
            <a:r>
              <a:rPr lang="en-US" altLang="zh-CN" dirty="0" err="1"/>
              <a:t>emp_m</a:t>
            </a:r>
            <a:r>
              <a:rPr lang="zh-CN" altLang="en-US" dirty="0"/>
              <a:t>表的目录也被删除了，而</a:t>
            </a:r>
            <a:r>
              <a:rPr lang="en-US" altLang="zh-CN" dirty="0" err="1"/>
              <a:t>emp_e</a:t>
            </a:r>
            <a:r>
              <a:rPr lang="zh-CN" altLang="en-US" dirty="0"/>
              <a:t>表的目录依然还在</a:t>
            </a:r>
            <a:endParaRPr lang="en-US" altLang="zh-CN" dirty="0"/>
          </a:p>
          <a:p>
            <a:pPr lvl="1"/>
            <a:r>
              <a:rPr lang="zh-CN" altLang="en-US" dirty="0"/>
              <a:t>进入</a:t>
            </a:r>
            <a:r>
              <a:rPr lang="en-US" altLang="zh-CN" dirty="0" err="1"/>
              <a:t>emp_e</a:t>
            </a:r>
            <a:r>
              <a:rPr lang="zh-CN" altLang="en-US" dirty="0"/>
              <a:t>的目录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 algn="ctr"/>
            <a:r>
              <a:rPr lang="zh-CN" altLang="en-US" dirty="0"/>
              <a:t>发现</a:t>
            </a:r>
            <a:r>
              <a:rPr lang="en-US" altLang="zh-CN" dirty="0" err="1"/>
              <a:t>emp_e</a:t>
            </a:r>
            <a:r>
              <a:rPr lang="zh-CN" altLang="en-US" dirty="0"/>
              <a:t>的目录中的数据文件依然还在</a:t>
            </a:r>
            <a:endParaRPr lang="en-US" altLang="zh-C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80728"/>
            <a:ext cx="6336704" cy="1724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861048"/>
            <a:ext cx="7200800" cy="1465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通过上述对比可以发现</a:t>
            </a:r>
            <a:endParaRPr lang="en-US" altLang="zh-CN" dirty="0"/>
          </a:p>
          <a:p>
            <a:pPr lvl="1"/>
            <a:r>
              <a:rPr lang="zh-CN" altLang="en-US" dirty="0"/>
              <a:t>管理表（内部表）</a:t>
            </a:r>
            <a:endParaRPr lang="en-US" altLang="zh-CN" dirty="0"/>
          </a:p>
          <a:p>
            <a:pPr lvl="2"/>
            <a:r>
              <a:rPr lang="zh-CN" altLang="zh-CN" dirty="0"/>
              <a:t>删除时会删除元数据</a:t>
            </a:r>
          </a:p>
          <a:p>
            <a:pPr lvl="2"/>
            <a:r>
              <a:rPr lang="zh-CN" altLang="zh-CN" dirty="0"/>
              <a:t>删除时会删除</a:t>
            </a:r>
            <a:r>
              <a:rPr lang="en-US" altLang="zh-CN" dirty="0"/>
              <a:t>HDFS</a:t>
            </a:r>
            <a:r>
              <a:rPr lang="zh-CN" altLang="zh-CN" dirty="0"/>
              <a:t>的数据文件</a:t>
            </a:r>
            <a:endParaRPr lang="en-US" altLang="zh-CN" dirty="0"/>
          </a:p>
          <a:p>
            <a:pPr lvl="1"/>
            <a:r>
              <a:rPr lang="zh-CN" altLang="en-US" dirty="0"/>
              <a:t>外部表</a:t>
            </a:r>
            <a:endParaRPr lang="en-US" altLang="zh-CN" dirty="0"/>
          </a:p>
          <a:p>
            <a:pPr lvl="2"/>
            <a:r>
              <a:rPr lang="zh-CN" altLang="en-US" dirty="0"/>
              <a:t>删除时会删除元数据</a:t>
            </a:r>
          </a:p>
          <a:p>
            <a:pPr lvl="2"/>
            <a:r>
              <a:rPr lang="zh-CN" altLang="en-US" dirty="0"/>
              <a:t>删除时不会删除</a:t>
            </a:r>
            <a:r>
              <a:rPr lang="en-US" altLang="zh-CN" dirty="0"/>
              <a:t>HDFS</a:t>
            </a:r>
            <a:r>
              <a:rPr lang="zh-CN" altLang="en-US" dirty="0"/>
              <a:t>的数据文件，保证了数据的安全性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1196752"/>
            <a:ext cx="8291264" cy="518803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管理表</a:t>
            </a:r>
            <a:endParaRPr lang="en-US" altLang="zh-CN" dirty="0"/>
          </a:p>
          <a:p>
            <a:pPr lvl="1" indent="0"/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认为完全拥有这份数据，当删除一个管理表时， </a:t>
            </a:r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也会删除这个表中数据。 管理表不适合和其他工具共享数据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外部表</a:t>
            </a:r>
            <a:endParaRPr lang="en-US" altLang="zh-CN" dirty="0"/>
          </a:p>
          <a:p>
            <a:pPr lvl="1" indent="0"/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并非认为其完全拥有这份数据。删除该表并不会删除掉这份数据，不过描述表的元数据信息会被删除掉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应用场景</a:t>
            </a:r>
            <a:endParaRPr lang="en-US" altLang="zh-CN" dirty="0"/>
          </a:p>
          <a:p>
            <a:pPr lvl="1" indent="0"/>
            <a:r>
              <a:rPr lang="zh-CN" altLang="en-US" dirty="0"/>
              <a:t>假定每天将收集到的网站日志定期流入 </a:t>
            </a:r>
            <a:r>
              <a:rPr lang="en-US" altLang="zh-CN" dirty="0"/>
              <a:t>HDFS </a:t>
            </a:r>
            <a:r>
              <a:rPr lang="zh-CN" altLang="en-US" dirty="0"/>
              <a:t>文本文件。</a:t>
            </a:r>
            <a:endParaRPr lang="en-US" altLang="zh-CN" dirty="0"/>
          </a:p>
          <a:p>
            <a:pPr lvl="1" indent="0"/>
            <a:endParaRPr lang="en-US" altLang="zh-CN" dirty="0"/>
          </a:p>
          <a:p>
            <a:pPr lvl="1" indent="0"/>
            <a:r>
              <a:rPr lang="zh-CN" altLang="en-US" dirty="0"/>
              <a:t>需要在这份日志上做大量的统计分析，或者有其他用户、其他分析软件也需要用到这份文本文件此时应建立外部表，防止数据被误删除，保证安全性（</a:t>
            </a:r>
            <a:r>
              <a:rPr lang="zh-CN" altLang="zh-CN" dirty="0"/>
              <a:t>通过</a:t>
            </a:r>
            <a:r>
              <a:rPr lang="en-US" altLang="zh-CN" dirty="0"/>
              <a:t>location</a:t>
            </a:r>
            <a:r>
              <a:rPr lang="zh-CN" altLang="zh-CN" dirty="0"/>
              <a:t>指定同一份数据源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indent="0"/>
            <a:endParaRPr lang="en-US" altLang="zh-CN" dirty="0"/>
          </a:p>
          <a:p>
            <a:pPr lvl="1" indent="0"/>
            <a:r>
              <a:rPr lang="zh-CN" altLang="en-US" dirty="0"/>
              <a:t>在分析的过程中如果需要用到的中间表、结果表使用管理表存储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管理表与外部表的互相转换</a:t>
            </a:r>
            <a:endParaRPr lang="en-US" altLang="zh-CN"/>
          </a:p>
          <a:p>
            <a:pPr lvl="1"/>
            <a:r>
              <a:rPr lang="zh-CN" altLang="en-US"/>
              <a:t>使用命令</a:t>
            </a:r>
            <a:r>
              <a:rPr lang="en-US" altLang="zh-CN"/>
              <a:t>alter table tablename set tblproperties('EXTERNAL'='TRUE');</a:t>
            </a:r>
          </a:p>
          <a:p>
            <a:pPr lvl="1"/>
            <a:endParaRPr lang="en-US" altLang="zh-CN"/>
          </a:p>
          <a:p>
            <a:pPr lvl="1"/>
            <a:r>
              <a:rPr lang="zh-CN" altLang="en-US"/>
              <a:t>如果</a:t>
            </a:r>
            <a:r>
              <a:rPr lang="en-US" altLang="zh-CN"/>
              <a:t>‘EXTERNAL’=‘TRUE‘</a:t>
            </a:r>
            <a:r>
              <a:rPr lang="zh-CN" altLang="en-US"/>
              <a:t>，则表示修改为外部表；</a:t>
            </a:r>
            <a:endParaRPr lang="en-US" altLang="zh-CN"/>
          </a:p>
          <a:p>
            <a:pPr lvl="1"/>
            <a:r>
              <a:rPr lang="zh-CN" altLang="en-US"/>
              <a:t>如果</a:t>
            </a:r>
            <a:r>
              <a:rPr lang="en-US" altLang="zh-CN"/>
              <a:t>‘EXTERNAL’=‘FALSE‘</a:t>
            </a:r>
            <a:r>
              <a:rPr lang="zh-CN" altLang="en-US"/>
              <a:t>，则表示修改为管理表；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472514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注意：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('EXTERNAL'='TRUE')</a:t>
            </a:r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('EXTERNAL'='FALSE')</a:t>
            </a:r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为固定写法，区分大小写！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5472608"/>
          </a:xfrm>
        </p:spPr>
        <p:txBody>
          <a:bodyPr>
            <a:normAutofit/>
          </a:bodyPr>
          <a:lstStyle/>
          <a:p>
            <a:pPr marL="109728" lvl="1" indent="0">
              <a:spcBef>
                <a:spcPts val="400"/>
              </a:spcBef>
              <a:buClr>
                <a:srgbClr val="C00000"/>
              </a:buClr>
              <a:buSzPct val="68000"/>
            </a:pPr>
            <a:r>
              <a:rPr lang="zh-CN" altLang="en-US" dirty="0"/>
              <a:t>例：将</a:t>
            </a:r>
            <a:r>
              <a:rPr lang="en-US" altLang="zh-CN" dirty="0"/>
              <a:t>student2</a:t>
            </a:r>
            <a:r>
              <a:rPr lang="zh-CN" altLang="en-US" dirty="0"/>
              <a:t>表由管理表改为外部表</a:t>
            </a: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1</a:t>
            </a:r>
            <a:r>
              <a:rPr lang="zh-CN" altLang="en-US" dirty="0"/>
              <a:t>、查询</a:t>
            </a:r>
            <a:r>
              <a:rPr lang="en-US" altLang="zh-CN" dirty="0"/>
              <a:t>student2</a:t>
            </a:r>
            <a:r>
              <a:rPr lang="zh-CN" altLang="en-US" dirty="0"/>
              <a:t>表的类型</a:t>
            </a: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2</a:t>
            </a:r>
            <a:r>
              <a:rPr lang="zh-CN" altLang="en-US" dirty="0"/>
              <a:t>、将</a:t>
            </a:r>
            <a:r>
              <a:rPr lang="en-US" altLang="zh-CN" dirty="0"/>
              <a:t>student2</a:t>
            </a:r>
            <a:r>
              <a:rPr lang="zh-CN" altLang="en-US" dirty="0"/>
              <a:t>表由管理表改为外部表</a:t>
            </a: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3</a:t>
            </a:r>
            <a:r>
              <a:rPr lang="zh-CN" altLang="en-US" dirty="0"/>
              <a:t>、查询</a:t>
            </a:r>
            <a:r>
              <a:rPr lang="en-US" altLang="zh-CN" dirty="0"/>
              <a:t>student2</a:t>
            </a:r>
            <a:r>
              <a:rPr lang="zh-CN" altLang="en-US" dirty="0"/>
              <a:t>表的类型</a:t>
            </a: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4</a:t>
            </a:r>
            <a:r>
              <a:rPr lang="zh-CN" altLang="en-US" dirty="0"/>
              <a:t>、将</a:t>
            </a:r>
            <a:r>
              <a:rPr lang="en-US" altLang="zh-CN" dirty="0"/>
              <a:t>student2</a:t>
            </a:r>
            <a:r>
              <a:rPr lang="zh-CN" altLang="en-US" dirty="0"/>
              <a:t>表由外部表改为管理表</a:t>
            </a: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47472" lvl="2" indent="0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5</a:t>
            </a:r>
            <a:r>
              <a:rPr lang="zh-CN" altLang="en-US" dirty="0"/>
              <a:t>、查询</a:t>
            </a:r>
            <a:r>
              <a:rPr lang="en-US" altLang="zh-CN" dirty="0"/>
              <a:t>student2</a:t>
            </a:r>
            <a:r>
              <a:rPr lang="zh-CN" altLang="en-US" dirty="0"/>
              <a:t>表的类型</a:t>
            </a:r>
            <a:endParaRPr lang="en-US" altLang="zh-CN" dirty="0"/>
          </a:p>
          <a:p>
            <a:pPr marL="365760" lvl="1" indent="-256032">
              <a:spcBef>
                <a:spcPts val="400"/>
              </a:spcBef>
              <a:buClr>
                <a:srgbClr val="C00000"/>
              </a:buClr>
              <a:buSzPct val="68000"/>
              <a:buFont typeface="Wingdings" pitchFamily="2" charset="2"/>
              <a:buChar char="u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44767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492896"/>
            <a:ext cx="6038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3284984"/>
            <a:ext cx="6551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4293096"/>
            <a:ext cx="62198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5013176"/>
            <a:ext cx="6789737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A38F41-E7F4-4D94-BCFF-240DBC4D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03" y="1417638"/>
            <a:ext cx="8229600" cy="4525963"/>
          </a:xfrm>
        </p:spPr>
        <p:txBody>
          <a:bodyPr/>
          <a:lstStyle/>
          <a:p>
            <a:r>
              <a:rPr lang="zh-CN" altLang="en-US"/>
              <a:t>外部表常用写法</a:t>
            </a:r>
            <a:endParaRPr lang="en-US" altLang="zh-CN"/>
          </a:p>
          <a:p>
            <a:pPr lvl="1"/>
            <a:r>
              <a:rPr lang="zh-CN" altLang="en-US"/>
              <a:t>与</a:t>
            </a:r>
            <a:r>
              <a:rPr lang="en-US" altLang="zh-CN"/>
              <a:t>location</a:t>
            </a:r>
            <a:r>
              <a:rPr lang="zh-CN" altLang="en-US"/>
              <a:t>连用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C70DE43-54F5-4686-87EA-9CE84D73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43AAE2-DCC5-4CB5-969B-0F485512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" y="2708920"/>
            <a:ext cx="8827710" cy="2376264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B4FA11D9-9E94-4077-A443-4FE827CCC0EF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5122912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extLst/>
          </a:lstStyle>
          <a:p>
            <a:r>
              <a:rPr lang="en-US" altLang="zh-CN"/>
              <a:t>6.6.1 </a:t>
            </a:r>
            <a:r>
              <a:rPr lang="zh-CN" altLang="en-US"/>
              <a:t>内部表与外部表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6.6.1</a:t>
            </a:r>
            <a:r>
              <a:rPr lang="zh-CN" altLang="en-US" dirty="0">
                <a:solidFill>
                  <a:srgbClr val="FF0000"/>
                </a:solidFill>
              </a:rPr>
              <a:t>内部表与外部表</a:t>
            </a:r>
          </a:p>
          <a:p>
            <a:pPr lvl="1"/>
            <a:r>
              <a:rPr lang="en-US" altLang="zh-CN" dirty="0"/>
              <a:t>6.6.2</a:t>
            </a:r>
            <a:r>
              <a:rPr lang="zh-CN" altLang="en-US" dirty="0"/>
              <a:t>分区表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9552" y="260648"/>
            <a:ext cx="6768752" cy="1143000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内部表、外部表、分区表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问：为什么用</a:t>
            </a:r>
            <a:r>
              <a:rPr lang="en-US" altLang="zh-CN"/>
              <a:t>location</a:t>
            </a:r>
            <a:r>
              <a:rPr lang="zh-CN" altLang="en-US"/>
              <a:t>指定同一份源数据，而不将源数据复制多份分别给大家分析呢？</a:t>
            </a:r>
            <a:endParaRPr lang="en-US" altLang="zh-CN"/>
          </a:p>
          <a:p>
            <a:endParaRPr lang="en-US" altLang="zh-CN"/>
          </a:p>
          <a:p>
            <a:pPr lvl="1" indent="0"/>
            <a:r>
              <a:rPr lang="zh-CN" altLang="en-US"/>
              <a:t>导致数据冗余，</a:t>
            </a:r>
            <a:r>
              <a:rPr lang="en-US" altLang="zh-CN"/>
              <a:t>HDFS</a:t>
            </a:r>
            <a:r>
              <a:rPr lang="zh-CN" altLang="en-US"/>
              <a:t>备份机制，假定一份源数据，备份机制多存了</a:t>
            </a:r>
            <a:r>
              <a:rPr lang="en-US" altLang="zh-CN"/>
              <a:t>3</a:t>
            </a:r>
            <a:r>
              <a:rPr lang="zh-CN" altLang="en-US"/>
              <a:t>份，再复制一份相当于再多了</a:t>
            </a:r>
            <a:r>
              <a:rPr lang="en-US" altLang="zh-CN"/>
              <a:t>3</a:t>
            </a:r>
            <a:r>
              <a:rPr lang="zh-CN" altLang="en-US"/>
              <a:t>份数据，导致</a:t>
            </a:r>
            <a:r>
              <a:rPr lang="en-US" altLang="zh-CN"/>
              <a:t>HDFS</a:t>
            </a:r>
            <a:r>
              <a:rPr lang="zh-CN" altLang="en-US"/>
              <a:t>效率降低，数据大量冗余。</a:t>
            </a:r>
            <a:endParaRPr lang="en-US" altLang="zh-CN"/>
          </a:p>
          <a:p>
            <a:pPr lvl="1" indent="0"/>
            <a:r>
              <a:rPr lang="zh-CN" altLang="en-US"/>
              <a:t>如果大家都使用外部表分析，可以同时创建多张表分析不同业务，大家共享源数据，如果有人不用了，删除自己的外部表即可，不影响其他人的分析使用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en-US" altLang="zh-CN" dirty="0"/>
              <a:t>6.6.1</a:t>
            </a:r>
            <a:r>
              <a:rPr lang="zh-CN" altLang="en-US" dirty="0"/>
              <a:t>内部表与外部表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6.6.2 </a:t>
            </a:r>
            <a:r>
              <a:rPr lang="zh-CN" altLang="en-US" dirty="0">
                <a:solidFill>
                  <a:srgbClr val="FF0000"/>
                </a:solidFill>
              </a:rPr>
              <a:t>分区表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9552" y="260648"/>
            <a:ext cx="6768752" cy="1143000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内部表、外部表、分区表</a:t>
            </a:r>
          </a:p>
        </p:txBody>
      </p:sp>
    </p:spTree>
    <p:extLst>
      <p:ext uri="{BB962C8B-B14F-4D97-AF65-F5344CB8AC3E}">
        <p14:creationId xmlns:p14="http://schemas.microsoft.com/office/powerpoint/2010/main" val="104816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  <a:endParaRPr lang="en-US" altLang="zh-CN"/>
          </a:p>
          <a:p>
            <a:pPr lvl="1"/>
            <a:r>
              <a:rPr lang="zh-CN" altLang="en-US"/>
              <a:t>分区表介绍</a:t>
            </a:r>
            <a:endParaRPr lang="en-US" altLang="zh-CN"/>
          </a:p>
          <a:p>
            <a:pPr lvl="1"/>
            <a:r>
              <a:rPr lang="zh-CN" altLang="en-US"/>
              <a:t>分区表的创建及使用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介绍分区表之前，提出一个需求：</a:t>
            </a:r>
            <a:endParaRPr lang="en-US" altLang="zh-CN" dirty="0"/>
          </a:p>
          <a:p>
            <a:pPr lvl="1"/>
            <a:r>
              <a:rPr lang="zh-CN" altLang="zh-CN" dirty="0"/>
              <a:t>统计每一天的</a:t>
            </a:r>
            <a:r>
              <a:rPr lang="en-US" altLang="zh-CN" dirty="0"/>
              <a:t>PV</a:t>
            </a:r>
            <a:r>
              <a:rPr lang="zh-CN" altLang="zh-CN" dirty="0"/>
              <a:t>，</a:t>
            </a:r>
            <a:r>
              <a:rPr lang="en-US" altLang="zh-CN" dirty="0"/>
              <a:t>UV</a:t>
            </a:r>
            <a:r>
              <a:rPr lang="zh-CN" altLang="zh-CN" dirty="0"/>
              <a:t>，每一天分析前一天的数据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什么是</a:t>
            </a:r>
            <a:r>
              <a:rPr lang="en-US" altLang="zh-CN" dirty="0"/>
              <a:t>PV</a:t>
            </a:r>
            <a:r>
              <a:rPr lang="zh-CN" altLang="en-US" dirty="0"/>
              <a:t>，</a:t>
            </a:r>
            <a:r>
              <a:rPr lang="en-US" altLang="zh-CN" dirty="0"/>
              <a:t>UV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 indent="0"/>
            <a:r>
              <a:rPr lang="en-US" altLang="zh-CN" dirty="0"/>
              <a:t>UV(Unique Visitor)</a:t>
            </a:r>
            <a:r>
              <a:rPr lang="zh-CN" altLang="en-US" dirty="0"/>
              <a:t>：独立访客，将每个独立上网电脑视为一位访客，一天之内（</a:t>
            </a:r>
            <a:r>
              <a:rPr lang="en-US" altLang="zh-CN" dirty="0"/>
              <a:t>00:00-24:00</a:t>
            </a:r>
            <a:r>
              <a:rPr lang="zh-CN" altLang="en-US" dirty="0"/>
              <a:t>）访问网站的访客数量</a:t>
            </a:r>
            <a:endParaRPr lang="en-US" altLang="zh-CN" dirty="0"/>
          </a:p>
          <a:p>
            <a:pPr lvl="1" indent="0"/>
            <a:endParaRPr lang="en-US" altLang="zh-CN" dirty="0"/>
          </a:p>
          <a:p>
            <a:pPr lvl="1" indent="0"/>
            <a:r>
              <a:rPr lang="en-US" altLang="zh-CN" dirty="0" err="1"/>
              <a:t>PV（Page</a:t>
            </a:r>
            <a:r>
              <a:rPr lang="en-US" altLang="zh-CN" dirty="0"/>
              <a:t> View）：</a:t>
            </a:r>
            <a:r>
              <a:rPr lang="en-US" altLang="zh-CN" dirty="0" err="1"/>
              <a:t>访问量</a:t>
            </a:r>
            <a:r>
              <a:rPr lang="zh-CN" altLang="en-US" dirty="0"/>
              <a:t>，</a:t>
            </a:r>
            <a:r>
              <a:rPr lang="en-US" altLang="zh-CN" dirty="0" err="1"/>
              <a:t>即页面浏览量或者点击量</a:t>
            </a:r>
            <a:r>
              <a:rPr lang="zh-CN" altLang="en-US" dirty="0"/>
              <a:t>。</a:t>
            </a:r>
            <a:r>
              <a:rPr lang="en-US" altLang="zh-CN" dirty="0"/>
              <a:t>用户每次对网站的访问均被记录1次</a:t>
            </a:r>
            <a:r>
              <a:rPr lang="zh-CN" altLang="en-US" dirty="0"/>
              <a:t>，</a:t>
            </a:r>
            <a:r>
              <a:rPr lang="en-US" altLang="zh-CN" dirty="0" err="1"/>
              <a:t>用户对同一页面的多次访问，访问量值累计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44016"/>
          </a:xfrm>
        </p:spPr>
        <p:txBody>
          <a:bodyPr>
            <a:normAutofit fontScale="92500" lnSpcReduction="20000"/>
          </a:bodyPr>
          <a:lstStyle/>
          <a:p>
            <a:pPr marL="365760" lvl="1" indent="-256032">
              <a:spcBef>
                <a:spcPts val="400"/>
              </a:spcBef>
              <a:buClr>
                <a:srgbClr val="C00000"/>
              </a:buClr>
              <a:buSzPct val="68000"/>
              <a:buFont typeface="Wingdings" pitchFamily="2" charset="2"/>
              <a:buChar char="u"/>
            </a:pPr>
            <a:r>
              <a:rPr lang="zh-CN" altLang="zh-CN" dirty="0"/>
              <a:t>统计每一天的</a:t>
            </a:r>
            <a:r>
              <a:rPr lang="en-US" altLang="zh-CN" dirty="0"/>
              <a:t>PV</a:t>
            </a:r>
            <a:r>
              <a:rPr lang="zh-CN" altLang="zh-CN" dirty="0"/>
              <a:t>，</a:t>
            </a:r>
            <a:r>
              <a:rPr lang="en-US" altLang="zh-CN" dirty="0"/>
              <a:t>UV</a:t>
            </a:r>
            <a:r>
              <a:rPr lang="zh-CN" altLang="zh-CN" dirty="0"/>
              <a:t>，每一天分析前一天的数据</a:t>
            </a:r>
            <a:r>
              <a:rPr lang="zh-CN" altLang="en-US" dirty="0"/>
              <a:t>（即今天分析昨天的数据）</a:t>
            </a:r>
            <a:endParaRPr lang="en-US" altLang="zh-CN" dirty="0"/>
          </a:p>
          <a:p>
            <a:pPr marL="365760" lvl="1" indent="-256032">
              <a:spcBef>
                <a:spcPts val="400"/>
              </a:spcBef>
              <a:buClr>
                <a:srgbClr val="C00000"/>
              </a:buClr>
              <a:buSzPct val="68000"/>
              <a:buFont typeface="Wingdings" pitchFamily="2" charset="2"/>
              <a:buChar char="u"/>
            </a:pPr>
            <a:endParaRPr lang="en-US" altLang="zh-CN" dirty="0"/>
          </a:p>
          <a:p>
            <a:pPr marL="365760" lvl="1" indent="-256032">
              <a:spcBef>
                <a:spcPts val="400"/>
              </a:spcBef>
              <a:buClr>
                <a:srgbClr val="C00000"/>
              </a:buClr>
              <a:buSzPct val="68000"/>
            </a:pPr>
            <a:r>
              <a:rPr lang="en-US" altLang="zh-CN" dirty="0"/>
              <a:t>	</a:t>
            </a:r>
            <a:r>
              <a:rPr lang="zh-CN" altLang="en-US" dirty="0"/>
              <a:t>第一种情况：假定所有日志文件都存储在同</a:t>
            </a:r>
            <a:r>
              <a:rPr lang="zh-CN" altLang="en-US"/>
              <a:t>一个目录</a:t>
            </a:r>
            <a:r>
              <a:rPr lang="en-US" altLang="zh-CN" dirty="0"/>
              <a:t>log</a:t>
            </a:r>
            <a:r>
              <a:rPr lang="zh-CN" altLang="en-US" dirty="0"/>
              <a:t>下：</a:t>
            </a:r>
            <a:endParaRPr lang="en-US" altLang="zh-CN" dirty="0"/>
          </a:p>
          <a:p>
            <a:pPr lvl="2">
              <a:buNone/>
            </a:pPr>
            <a:r>
              <a:rPr lang="en-US" altLang="zh-CN" dirty="0"/>
              <a:t>			</a:t>
            </a:r>
            <a:r>
              <a:rPr lang="en-US" altLang="zh-CN"/>
              <a:t>/logs/1.log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			</a:t>
            </a:r>
            <a:r>
              <a:rPr lang="en-US" altLang="zh-CN"/>
              <a:t>         2.log</a:t>
            </a:r>
            <a:endParaRPr lang="zh-CN" altLang="zh-CN" dirty="0"/>
          </a:p>
          <a:p>
            <a:pPr lvl="2">
              <a:buNone/>
            </a:pPr>
            <a:r>
              <a:rPr lang="en-US" altLang="zh-CN" dirty="0"/>
              <a:t>			</a:t>
            </a:r>
            <a:r>
              <a:rPr lang="en-US" altLang="zh-CN"/>
              <a:t>         3.log</a:t>
            </a:r>
            <a:endParaRPr lang="zh-CN" altLang="zh-CN" dirty="0"/>
          </a:p>
          <a:p>
            <a:pPr lvl="1"/>
            <a:r>
              <a:rPr lang="zh-CN" altLang="en-US" dirty="0"/>
              <a:t>步骤一：预处理，由于</a:t>
            </a:r>
            <a:r>
              <a:rPr lang="en-US" altLang="zh-CN" dirty="0"/>
              <a:t>.log</a:t>
            </a:r>
            <a:r>
              <a:rPr lang="zh-CN" altLang="en-US" dirty="0"/>
              <a:t>文件中的日期格式通常不会是</a:t>
            </a:r>
            <a:r>
              <a:rPr lang="en-US" altLang="zh-CN" dirty="0" err="1"/>
              <a:t>yyyyMMdd</a:t>
            </a:r>
            <a:r>
              <a:rPr lang="zh-CN" altLang="en-US" dirty="0"/>
              <a:t>样式，因此先提取日期字段转换成</a:t>
            </a:r>
            <a:r>
              <a:rPr lang="en-US" altLang="zh-CN" dirty="0" err="1"/>
              <a:t>yyyyMMdd</a:t>
            </a:r>
            <a:r>
              <a:rPr lang="zh-CN" altLang="en-US" dirty="0"/>
              <a:t>样式（数据清洗）</a:t>
            </a:r>
            <a:endParaRPr lang="en-US" altLang="zh-CN" dirty="0"/>
          </a:p>
          <a:p>
            <a:pPr lvl="1"/>
            <a:r>
              <a:rPr lang="zh-CN" altLang="en-US" dirty="0"/>
              <a:t>步骤二：数据分析：假定今天为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日，分析昨天的日志：</a:t>
            </a:r>
            <a:r>
              <a:rPr lang="en-US" altLang="zh-CN" dirty="0"/>
              <a:t>select * from logs where date='20170211';</a:t>
            </a:r>
          </a:p>
          <a:p>
            <a:pPr lvl="1"/>
            <a:r>
              <a:rPr lang="en-US" altLang="zh-CN" dirty="0"/>
              <a:t>……</a:t>
            </a:r>
          </a:p>
          <a:p>
            <a:pPr>
              <a:buNone/>
            </a:pPr>
            <a:endParaRPr lang="zh-CN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None/>
            </a:pPr>
            <a:r>
              <a:rPr lang="en-US" altLang="zh-CN"/>
              <a:t>/logs/1.log</a:t>
            </a:r>
            <a:endParaRPr lang="en-US" altLang="zh-CN" dirty="0"/>
          </a:p>
          <a:p>
            <a:pPr lvl="2">
              <a:buNone/>
            </a:pPr>
            <a:r>
              <a:rPr lang="en-US" altLang="zh-CN"/>
              <a:t>         2.log</a:t>
            </a:r>
            <a:endParaRPr lang="en-US" altLang="zh-CN" dirty="0"/>
          </a:p>
          <a:p>
            <a:pPr lvl="2">
              <a:buNone/>
            </a:pPr>
            <a:r>
              <a:rPr lang="en-US" altLang="zh-CN"/>
              <a:t>         3.log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  <a:p>
            <a:pPr lvl="1"/>
            <a:r>
              <a:rPr lang="zh-CN" altLang="en-US" dirty="0"/>
              <a:t>语句“</a:t>
            </a:r>
            <a:r>
              <a:rPr lang="en-US" altLang="zh-CN" dirty="0"/>
              <a:t>select * from logs where date=‘20170211’;</a:t>
            </a:r>
            <a:r>
              <a:rPr lang="zh-CN" altLang="en-US" dirty="0"/>
              <a:t>”执行过程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 indent="0"/>
            <a:r>
              <a:rPr lang="en-US" altLang="zh-CN" dirty="0"/>
              <a:t>Hive</a:t>
            </a:r>
            <a:r>
              <a:rPr lang="zh-CN" altLang="en-US" dirty="0"/>
              <a:t>首先寻找</a:t>
            </a:r>
            <a:r>
              <a:rPr lang="en-US" altLang="zh-CN" dirty="0"/>
              <a:t>log</a:t>
            </a:r>
            <a:r>
              <a:rPr lang="zh-CN" altLang="en-US" dirty="0"/>
              <a:t>表的目录，由于所有日志文件都存在表</a:t>
            </a:r>
            <a:r>
              <a:rPr lang="en-US" altLang="zh-CN" dirty="0"/>
              <a:t>log</a:t>
            </a:r>
            <a:r>
              <a:rPr lang="zh-CN" altLang="en-US" dirty="0"/>
              <a:t>的目录下，因此</a:t>
            </a:r>
            <a:r>
              <a:rPr lang="en-US" altLang="zh-CN" dirty="0"/>
              <a:t>select * from logs </a:t>
            </a:r>
            <a:r>
              <a:rPr lang="zh-CN" altLang="en-US" dirty="0"/>
              <a:t>会将表中的所有文件全部加载到</a:t>
            </a:r>
            <a:r>
              <a:rPr lang="en-US" altLang="zh-CN" dirty="0" err="1"/>
              <a:t>MapReduce</a:t>
            </a:r>
            <a:r>
              <a:rPr lang="zh-CN" altLang="en-US" dirty="0"/>
              <a:t>中，再根据</a:t>
            </a:r>
            <a:r>
              <a:rPr lang="en-US" altLang="zh-CN"/>
              <a:t>where</a:t>
            </a:r>
            <a:r>
              <a:rPr lang="zh-CN" altLang="en-US"/>
              <a:t>语句在数据内寻找</a:t>
            </a:r>
            <a:r>
              <a:rPr lang="en-US" altLang="zh-CN"/>
              <a:t>date</a:t>
            </a:r>
            <a:r>
              <a:rPr lang="en-US" altLang="zh-CN" dirty="0"/>
              <a:t>='20170211‘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即先加载所有数据</a:t>
            </a:r>
            <a:r>
              <a:rPr lang="zh-CN" altLang="en-US"/>
              <a:t>，再查找，</a:t>
            </a:r>
            <a:r>
              <a:rPr lang="zh-CN" altLang="en-US" dirty="0"/>
              <a:t>效率比较低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第二种情况：</a:t>
            </a:r>
            <a:r>
              <a:rPr lang="zh-CN" altLang="zh-CN" dirty="0"/>
              <a:t>每天的日志存储在以当天日期命名的文件目录中</a:t>
            </a:r>
            <a:r>
              <a:rPr lang="zh-CN" altLang="en-US" dirty="0"/>
              <a:t>（多了一层目录）</a:t>
            </a:r>
            <a:endParaRPr lang="en-US" altLang="zh-CN" dirty="0"/>
          </a:p>
          <a:p>
            <a:pPr marL="630936" lvl="2" indent="0">
              <a:buNone/>
            </a:pPr>
            <a:r>
              <a:rPr lang="en-US" altLang="zh-CN" dirty="0"/>
              <a:t>			</a:t>
            </a:r>
            <a:r>
              <a:rPr lang="en-US" altLang="zh-CN"/>
              <a:t>/logs/20170209/1.log</a:t>
            </a:r>
            <a:endParaRPr lang="zh-CN" altLang="zh-CN" dirty="0"/>
          </a:p>
          <a:p>
            <a:pPr marL="630936" lvl="2" indent="0">
              <a:buNone/>
            </a:pPr>
            <a:r>
              <a:rPr lang="en-US" altLang="zh-CN" dirty="0"/>
              <a:t>			</a:t>
            </a:r>
            <a:r>
              <a:rPr lang="en-US" altLang="zh-CN"/>
              <a:t>         20170210/2.log</a:t>
            </a:r>
            <a:endParaRPr lang="zh-CN" altLang="zh-CN" dirty="0"/>
          </a:p>
          <a:p>
            <a:pPr marL="630936" lvl="2" indent="0">
              <a:buNone/>
            </a:pPr>
            <a:r>
              <a:rPr lang="en-US" altLang="zh-CN" dirty="0"/>
              <a:t>			</a:t>
            </a:r>
            <a:r>
              <a:rPr lang="en-US" altLang="zh-CN"/>
              <a:t>         20170211/3.log</a:t>
            </a:r>
            <a:endParaRPr lang="en-US" altLang="zh-CN" dirty="0"/>
          </a:p>
          <a:p>
            <a:pPr lvl="1"/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/>
              <a:t>/logs/20170209/1.log</a:t>
            </a:r>
            <a:endParaRPr lang="en-US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	</a:t>
            </a:r>
            <a:r>
              <a:rPr lang="en-US" altLang="zh-CN"/>
              <a:t>    20170210/2.log</a:t>
            </a:r>
            <a:endParaRPr lang="en-US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r>
              <a:rPr lang="en-US" altLang="zh-CN" dirty="0"/>
              <a:t>	</a:t>
            </a:r>
            <a:r>
              <a:rPr lang="en-US" altLang="zh-CN"/>
              <a:t>    20170211/3.log</a:t>
            </a:r>
            <a:endParaRPr lang="en-US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365760" lvl="1"/>
            <a:r>
              <a:rPr lang="zh-CN" altLang="en-US" dirty="0"/>
              <a:t>此时语句“</a:t>
            </a:r>
            <a:r>
              <a:rPr lang="en-US" altLang="zh-CN" dirty="0"/>
              <a:t>select * from logs where date=‘20170211’;</a:t>
            </a:r>
            <a:r>
              <a:rPr lang="zh-CN" altLang="en-US" dirty="0"/>
              <a:t>”执行过程：</a:t>
            </a:r>
            <a:endParaRPr lang="en-US" altLang="zh-CN" dirty="0"/>
          </a:p>
          <a:p>
            <a:pPr marL="603504" lvl="2" indent="0">
              <a:spcBef>
                <a:spcPts val="400"/>
              </a:spcBef>
              <a:buClr>
                <a:srgbClr val="C00000"/>
              </a:buClr>
              <a:buSzPct val="68000"/>
            </a:pPr>
            <a:r>
              <a:rPr lang="en-US" altLang="zh-CN" dirty="0"/>
              <a:t>Hive</a:t>
            </a:r>
            <a:r>
              <a:rPr lang="zh-CN" altLang="en-US" dirty="0"/>
              <a:t>首先寻找</a:t>
            </a:r>
            <a:r>
              <a:rPr lang="en-US" altLang="zh-CN" dirty="0"/>
              <a:t>log</a:t>
            </a:r>
            <a:r>
              <a:rPr lang="zh-CN" altLang="en-US" dirty="0"/>
              <a:t>表的目录，找到</a:t>
            </a:r>
            <a:r>
              <a:rPr lang="en-US" altLang="zh-CN" dirty="0"/>
              <a:t>log</a:t>
            </a:r>
            <a:r>
              <a:rPr lang="zh-CN" altLang="en-US" dirty="0"/>
              <a:t>表目录后发现表目录下不是文件而是目录。此时，</a:t>
            </a:r>
            <a:r>
              <a:rPr lang="en-US" altLang="zh-CN" dirty="0"/>
              <a:t>hive</a:t>
            </a:r>
            <a:r>
              <a:rPr lang="zh-CN" altLang="en-US" dirty="0"/>
              <a:t>会根据</a:t>
            </a:r>
            <a:r>
              <a:rPr lang="en-US" altLang="zh-CN" dirty="0"/>
              <a:t>where</a:t>
            </a:r>
            <a:r>
              <a:rPr lang="zh-CN" altLang="en-US" dirty="0"/>
              <a:t>给出的条件寻找目录，加载所需目录下的文件里的数据</a:t>
            </a:r>
            <a:endParaRPr lang="en-US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en-US" altLang="zh-CN" dirty="0"/>
          </a:p>
          <a:p>
            <a:pPr marL="480060" lvl="1" indent="-342900">
              <a:buFont typeface="Wingdings" pitchFamily="2" charset="2"/>
              <a:buChar char="ü"/>
            </a:pPr>
            <a:r>
              <a:rPr lang="zh-CN" altLang="en-US"/>
              <a:t>先进行根据子目录名称，加载</a:t>
            </a:r>
            <a:r>
              <a:rPr lang="zh-CN" altLang="en-US" dirty="0"/>
              <a:t>需要的数据，即分区表实现的功能</a:t>
            </a:r>
            <a:endParaRPr lang="en-US" altLang="zh-CN" dirty="0"/>
          </a:p>
          <a:p>
            <a:pPr marL="480060" lvl="1" indent="-342900">
              <a:buFont typeface="Wingdings" pitchFamily="2" charset="2"/>
              <a:buChar char="ü"/>
            </a:pPr>
            <a:r>
              <a:rPr lang="zh-CN" altLang="en-US" dirty="0"/>
              <a:t>在海量数据下（假如有一年或者几年的日志文件）提高效率</a:t>
            </a:r>
            <a:endParaRPr lang="en-US" altLang="zh-CN" dirty="0"/>
          </a:p>
          <a:p>
            <a:pPr marL="603504" lvl="2" indent="-256032">
              <a:spcBef>
                <a:spcPts val="400"/>
              </a:spcBef>
              <a:buClr>
                <a:srgbClr val="C00000"/>
              </a:buClr>
              <a:buSzPct val="68000"/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HIVE</a:t>
            </a:r>
            <a:r>
              <a:rPr lang="zh-CN" altLang="zh-CN"/>
              <a:t>分区表实现的功能：</a:t>
            </a:r>
          </a:p>
          <a:p>
            <a:pPr lvl="1" indent="0"/>
            <a:r>
              <a:rPr lang="zh-CN" altLang="zh-CN"/>
              <a:t>将表中的数据进行分区，在进行分区检索时，直接加载对应分区的数据</a:t>
            </a:r>
            <a:endParaRPr lang="en-US" altLang="zh-CN"/>
          </a:p>
          <a:p>
            <a:pPr lvl="1" indent="0"/>
            <a:endParaRPr lang="zh-CN" altLang="zh-CN"/>
          </a:p>
          <a:p>
            <a:pPr lvl="1" indent="0"/>
            <a:r>
              <a:rPr lang="zh-CN" altLang="zh-CN"/>
              <a:t>对于</a:t>
            </a:r>
            <a:r>
              <a:rPr lang="en-US" altLang="zh-CN"/>
              <a:t>HDFS</a:t>
            </a:r>
            <a:r>
              <a:rPr lang="zh-CN" altLang="zh-CN"/>
              <a:t>来说，</a:t>
            </a:r>
            <a:r>
              <a:rPr lang="zh-CN" altLang="en-US"/>
              <a:t>表的目录下</a:t>
            </a:r>
            <a:r>
              <a:rPr lang="zh-CN" altLang="zh-CN"/>
              <a:t>多了一级目录</a:t>
            </a:r>
            <a:endParaRPr lang="en-US" altLang="zh-CN"/>
          </a:p>
          <a:p>
            <a:pPr lvl="1" indent="0"/>
            <a:r>
              <a:rPr lang="en-US" altLang="zh-CN"/>
              <a:t>	</a:t>
            </a:r>
            <a:endParaRPr lang="zh-CN" altLang="zh-CN"/>
          </a:p>
          <a:p>
            <a:pPr lvl="1" indent="0"/>
            <a:r>
              <a:rPr lang="zh-CN" altLang="zh-CN"/>
              <a:t>对于数据处理来说，</a:t>
            </a:r>
            <a:r>
              <a:rPr lang="zh-CN" altLang="en-US"/>
              <a:t>先</a:t>
            </a:r>
            <a:r>
              <a:rPr lang="zh-CN" altLang="zh-CN"/>
              <a:t>进行了过滤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/>
              <a:t>如何创建创建分区表：</a:t>
            </a:r>
            <a:endParaRPr lang="en-US" altLang="zh-CN"/>
          </a:p>
          <a:p>
            <a:pPr lvl="1"/>
            <a:r>
              <a:rPr lang="zh-CN" altLang="en-US"/>
              <a:t>创建表的命令格式：</a:t>
            </a:r>
            <a:endParaRPr lang="en-US" altLang="zh-CN"/>
          </a:p>
          <a:p>
            <a:pPr lvl="1" indent="0"/>
            <a:r>
              <a:rPr lang="en-US" altLang="zh-CN"/>
              <a:t>CREATE  [EXTERNAL] TABLE [IF NOT EXISTS] [db_name.]table_name</a:t>
            </a:r>
            <a:endParaRPr lang="zh-CN" altLang="zh-CN"/>
          </a:p>
          <a:p>
            <a:pPr lvl="1" indent="0"/>
            <a:r>
              <a:rPr lang="en-US" altLang="zh-CN"/>
              <a:t>[(col_name data_type [COMMENT col_comment], ... [constraint_specification])]</a:t>
            </a:r>
            <a:endParaRPr lang="zh-CN" altLang="zh-CN"/>
          </a:p>
          <a:p>
            <a:pPr lvl="1" indent="0"/>
            <a:r>
              <a:rPr lang="en-US" altLang="zh-CN">
                <a:solidFill>
                  <a:srgbClr val="FF0000"/>
                </a:solidFill>
              </a:rPr>
              <a:t>[PARTITIONED BY (col_name data_type [COMMENT col_comment], ...)]  </a:t>
            </a:r>
            <a:r>
              <a:rPr lang="en-US" altLang="zh-CN"/>
              <a:t>             </a:t>
            </a:r>
            <a:endParaRPr lang="zh-CN" altLang="zh-CN"/>
          </a:p>
          <a:p>
            <a:pPr lvl="1" indent="0"/>
            <a:r>
              <a:rPr lang="en-US" altLang="zh-CN"/>
              <a:t>[ROW FORMAT row_format] </a:t>
            </a:r>
            <a:endParaRPr lang="zh-CN" altLang="zh-CN"/>
          </a:p>
          <a:p>
            <a:pPr lvl="1" indent="0"/>
            <a:r>
              <a:rPr lang="en-US" altLang="zh-CN"/>
              <a:t>[STORED AS file_format]</a:t>
            </a:r>
            <a:endParaRPr lang="zh-CN" altLang="zh-CN"/>
          </a:p>
          <a:p>
            <a:pPr lvl="1" indent="0"/>
            <a:r>
              <a:rPr lang="en-US" altLang="zh-CN"/>
              <a:t>[LOCATION hdfs_path]</a:t>
            </a:r>
            <a:endParaRPr lang="zh-CN" altLang="zh-CN"/>
          </a:p>
          <a:p>
            <a:pPr lvl="1" indent="0"/>
            <a:r>
              <a:rPr lang="en-US" altLang="zh-CN"/>
              <a:t>[AS select_statement];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755983"/>
          </a:xfrm>
        </p:spPr>
        <p:txBody>
          <a:bodyPr/>
          <a:lstStyle/>
          <a:p>
            <a:r>
              <a:rPr lang="zh-CN" altLang="en-US"/>
              <a:t>运用上次课学到的知识，构建以下两个表</a:t>
            </a:r>
            <a:endParaRPr lang="en-US" altLang="zh-CN" dirty="0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</a:t>
            </a:r>
            <a:r>
              <a:rPr lang="zh-CN" altLang="en-US" dirty="0"/>
              <a:t>内部表与外部表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23528" y="1916832"/>
          <a:ext cx="4248471" cy="3657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1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35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员工表（表名：</a:t>
                      </a:r>
                      <a:r>
                        <a:rPr lang="en-US" altLang="zh-CN" dirty="0" err="1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emp</a:t>
                      </a:r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empno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int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员工编号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ename</a:t>
                      </a:r>
                      <a:r>
                        <a:rPr kumimoji="0" lang="en-US" altLang="zh-CN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员工姓名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job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职位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mgr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int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领导编号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hiredate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入职时间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sal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double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薪资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comm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double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奖金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35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deptno 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int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788024" y="1988840"/>
          <a:ext cx="4104456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82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部门表（表名：</a:t>
                      </a:r>
                      <a:r>
                        <a:rPr lang="en-US" altLang="zh-CN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</a:t>
                      </a:r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deptno</a:t>
                      </a:r>
                      <a:r>
                        <a:rPr kumimoji="0" lang="en-US" altLang="zh-CN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int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deptname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loc</a:t>
                      </a:r>
                      <a:r>
                        <a:rPr kumimoji="0" lang="en-US" altLang="zh-CN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771800" y="5817686"/>
            <a:ext cx="63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>
                <a:latin typeface="华文中宋" pitchFamily="2" charset="-122"/>
                <a:ea typeface="华文中宋" pitchFamily="2" charset="-122"/>
              </a:rPr>
              <a:t>员工表的数据位置（本地）</a:t>
            </a:r>
            <a:r>
              <a:rPr lang="en-US" altLang="zh-CN">
                <a:latin typeface="华文中宋" pitchFamily="2" charset="-122"/>
                <a:ea typeface="华文中宋" pitchFamily="2" charset="-122"/>
              </a:rPr>
              <a:t>:/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opt/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datas</a:t>
            </a:r>
            <a:r>
              <a:rPr lang="en-US" altLang="zh-CN">
                <a:latin typeface="华文中宋" pitchFamily="2" charset="-122"/>
                <a:ea typeface="华文中宋" pitchFamily="2" charset="-122"/>
              </a:rPr>
              <a:t>/emp.txt</a:t>
            </a:r>
          </a:p>
          <a:p>
            <a:pPr lvl="1"/>
            <a:r>
              <a:rPr lang="zh-CN" altLang="en-US">
                <a:latin typeface="华文中宋" pitchFamily="2" charset="-122"/>
                <a:ea typeface="华文中宋" pitchFamily="2" charset="-122"/>
              </a:rPr>
              <a:t>部门表的数据位置（本地） ：</a:t>
            </a:r>
            <a:r>
              <a:rPr lang="en-US" altLang="zh-CN">
                <a:latin typeface="华文中宋" pitchFamily="2" charset="-122"/>
                <a:ea typeface="华文中宋" pitchFamily="2" charset="-122"/>
              </a:rPr>
              <a:t>/opt/datas/dept.txt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8803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/>
              <a:t>将构造</a:t>
            </a:r>
            <a:r>
              <a:rPr lang="en-US" altLang="zh-CN"/>
              <a:t>emp_part</a:t>
            </a:r>
            <a:r>
              <a:rPr lang="zh-CN" altLang="en-US"/>
              <a:t>表按照</a:t>
            </a:r>
            <a:r>
              <a:rPr lang="en-US" altLang="zh-CN"/>
              <a:t>date</a:t>
            </a:r>
            <a:r>
              <a:rPr lang="zh-CN" altLang="en-US"/>
              <a:t>（</a:t>
            </a:r>
            <a:r>
              <a:rPr lang="en-US" altLang="zh-CN"/>
              <a:t>string</a:t>
            </a:r>
            <a:r>
              <a:rPr lang="zh-CN" altLang="en-US"/>
              <a:t>类型）进行分区，字段与</a:t>
            </a:r>
            <a:r>
              <a:rPr lang="en-US" altLang="zh-CN"/>
              <a:t>emp</a:t>
            </a:r>
            <a:r>
              <a:rPr lang="zh-CN" altLang="en-US"/>
              <a:t>表一致</a:t>
            </a:r>
            <a:endParaRPr lang="en-US" altLang="zh-CN"/>
          </a:p>
          <a:p>
            <a:pPr lvl="1" indent="0"/>
            <a:r>
              <a:rPr lang="en-US" altLang="zh-CN"/>
              <a:t>create table emp_part(</a:t>
            </a:r>
            <a:endParaRPr lang="zh-CN" altLang="zh-CN"/>
          </a:p>
          <a:p>
            <a:pPr lvl="1" indent="0"/>
            <a:r>
              <a:rPr lang="en-US" altLang="zh-CN"/>
              <a:t>empno int,</a:t>
            </a:r>
            <a:endParaRPr lang="zh-CN" altLang="zh-CN"/>
          </a:p>
          <a:p>
            <a:pPr lvl="1" indent="0"/>
            <a:r>
              <a:rPr lang="en-US" altLang="zh-CN"/>
              <a:t>ename string,</a:t>
            </a:r>
            <a:endParaRPr lang="zh-CN" altLang="zh-CN"/>
          </a:p>
          <a:p>
            <a:pPr lvl="1" indent="0"/>
            <a:r>
              <a:rPr lang="en-US" altLang="zh-CN"/>
              <a:t>job string,</a:t>
            </a:r>
            <a:endParaRPr lang="zh-CN" altLang="zh-CN"/>
          </a:p>
          <a:p>
            <a:pPr lvl="1" indent="0"/>
            <a:r>
              <a:rPr lang="en-US" altLang="zh-CN"/>
              <a:t>mgr int,</a:t>
            </a:r>
            <a:endParaRPr lang="zh-CN" altLang="zh-CN"/>
          </a:p>
          <a:p>
            <a:pPr lvl="1" indent="0"/>
            <a:r>
              <a:rPr lang="en-US" altLang="zh-CN"/>
              <a:t>hiredate string,</a:t>
            </a:r>
            <a:endParaRPr lang="zh-CN" altLang="zh-CN"/>
          </a:p>
          <a:p>
            <a:pPr lvl="1" indent="0"/>
            <a:r>
              <a:rPr lang="en-US" altLang="zh-CN"/>
              <a:t>sal double,</a:t>
            </a:r>
            <a:endParaRPr lang="zh-CN" altLang="zh-CN"/>
          </a:p>
          <a:p>
            <a:pPr lvl="1" indent="0"/>
            <a:r>
              <a:rPr lang="en-US" altLang="zh-CN"/>
              <a:t>comm double,</a:t>
            </a:r>
            <a:endParaRPr lang="zh-CN" altLang="zh-CN"/>
          </a:p>
          <a:p>
            <a:pPr lvl="1" indent="0"/>
            <a:r>
              <a:rPr lang="en-US" altLang="zh-CN"/>
              <a:t>deptno int</a:t>
            </a:r>
            <a:endParaRPr lang="zh-CN" altLang="zh-CN"/>
          </a:p>
          <a:p>
            <a:pPr lvl="1" indent="0"/>
            <a:r>
              <a:rPr lang="en-US" altLang="zh-CN"/>
              <a:t>)</a:t>
            </a:r>
            <a:endParaRPr lang="zh-CN" altLang="zh-CN"/>
          </a:p>
          <a:p>
            <a:pPr lvl="1" indent="0"/>
            <a:r>
              <a:rPr lang="en-US" altLang="zh-CN">
                <a:solidFill>
                  <a:srgbClr val="C00000"/>
                </a:solidFill>
              </a:rPr>
              <a:t>partitioned by (date string)</a:t>
            </a:r>
            <a:endParaRPr lang="zh-CN" altLang="zh-CN">
              <a:solidFill>
                <a:srgbClr val="C00000"/>
              </a:solidFill>
            </a:endParaRPr>
          </a:p>
          <a:p>
            <a:pPr lvl="1" indent="0"/>
            <a:r>
              <a:rPr lang="en-US" altLang="zh-CN"/>
              <a:t>row format delimited fields terminated by ‘\t’;</a:t>
            </a:r>
            <a:endParaRPr lang="zh-CN" altLang="zh-CN"/>
          </a:p>
          <a:p>
            <a:pPr lvl="1" indent="0"/>
            <a:r>
              <a:rPr lang="en-US" altLang="zh-CN">
                <a:solidFill>
                  <a:srgbClr val="C00000"/>
                </a:solidFill>
              </a:rPr>
              <a:t>load data local inpath ‘/opt/datas/emp.txt’ into table emp_part;</a:t>
            </a:r>
            <a:endParaRPr lang="zh-CN" altLang="zh-CN">
              <a:solidFill>
                <a:srgbClr val="C00000"/>
              </a:solidFill>
            </a:endParaRPr>
          </a:p>
          <a:p>
            <a:endParaRPr lang="en-US" altLang="zh-CN"/>
          </a:p>
          <a:p>
            <a:pPr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8144" y="2276872"/>
            <a:ext cx="3096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注意：</a:t>
            </a:r>
            <a:r>
              <a:rPr lang="zh-CN" altLang="zh-CN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分区表中的字段是逻辑的字段，数据文件中没有实际的字段存储</a:t>
            </a:r>
            <a:endParaRPr lang="en-US" altLang="zh-CN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endParaRPr lang="en-US" altLang="zh-CN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endParaRPr lang="en-US" altLang="zh-CN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endParaRPr lang="en-US" altLang="zh-CN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3429000"/>
            <a:ext cx="4940380" cy="200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-252536" y="116632"/>
            <a:ext cx="8229600" cy="723536"/>
          </a:xfrm>
        </p:spPr>
        <p:txBody>
          <a:bodyPr/>
          <a:lstStyle/>
          <a:p>
            <a:pPr lvl="1" indent="0"/>
            <a:r>
              <a:rPr lang="zh-CN" altLang="en-US" dirty="0"/>
              <a:t>将上述代码输入后回车</a:t>
            </a:r>
            <a:endParaRPr lang="en-US" altLang="zh-CN" dirty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028409" cy="288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-252536" y="3573016"/>
            <a:ext cx="8229600" cy="129614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21792" marR="0" lvl="1" indent="0" algn="l" defTabSz="914400" rtl="0" eaLnBrk="1" fontAlgn="auto" latinLnBrk="0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报错，原因：加载数据到分区表必须制定分区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621792" marR="0" lvl="1" indent="0" algn="l" defTabSz="914400" rtl="0" eaLnBrk="1" fontAlgn="auto" latinLnBrk="0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621792" marR="0" lvl="1" indent="0" algn="l" defTabSz="914400" rtl="0" eaLnBrk="1" fontAlgn="auto" latinLnBrk="0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560201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非分区表，</a:t>
            </a:r>
            <a:r>
              <a:rPr lang="en-US" altLang="zh-CN"/>
              <a:t>logs</a:t>
            </a:r>
            <a:r>
              <a:rPr lang="zh-CN" altLang="en-US"/>
              <a:t>下存放的就是数据文件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7984" y="545799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分区表，</a:t>
            </a:r>
            <a:r>
              <a:rPr lang="en-US" altLang="zh-CN"/>
              <a:t>logs</a:t>
            </a:r>
            <a:r>
              <a:rPr lang="zh-CN" altLang="en-US"/>
              <a:t>下存的不是数据文件，数据存放在</a:t>
            </a:r>
            <a:r>
              <a:rPr lang="en-US" altLang="zh-CN"/>
              <a:t>logs</a:t>
            </a:r>
            <a:r>
              <a:rPr lang="zh-CN" altLang="en-US"/>
              <a:t>下的子目录中，因此必须指定存放在哪个子目录中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01839"/>
            <a:ext cx="12858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01839"/>
            <a:ext cx="1944216" cy="122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7" grpId="0" build="p" bldLvl="2"/>
      <p:bldP spid="11" grpId="0" build="p" bldLvl="2"/>
      <p:bldP spid="1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zh-CN" altLang="en-US"/>
              <a:t>因此，应修改</a:t>
            </a:r>
            <a:r>
              <a:rPr lang="en-US" altLang="zh-CN"/>
              <a:t>load data</a:t>
            </a:r>
            <a:r>
              <a:rPr lang="zh-CN" altLang="en-US"/>
              <a:t>语句，指定存放的分区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2060848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create table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emp_part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pPr lvl="1" indent="0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lvl="1" indent="0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pPr lvl="1" indent="0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partitioned by (date string)</a:t>
            </a:r>
            <a:endParaRPr lang="zh-CN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row format delimited fields terminated by ‘\t’;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pPr lvl="1" indent="0"/>
            <a:r>
              <a:rPr lang="en-US" altLang="zh-CN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load data local </a:t>
            </a:r>
            <a:r>
              <a:rPr lang="en-US" altLang="zh-CN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inpath</a:t>
            </a:r>
            <a:r>
              <a:rPr lang="en-US" altLang="zh-CN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‘/opt/</a:t>
            </a:r>
            <a:r>
              <a:rPr lang="en-US" altLang="zh-CN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datas</a:t>
            </a:r>
            <a:r>
              <a:rPr lang="en-US" altLang="zh-CN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/emp.txt’ into table </a:t>
            </a:r>
            <a:r>
              <a:rPr lang="en-US" altLang="zh-CN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emp_part</a:t>
            </a:r>
            <a:r>
              <a:rPr lang="en-US" altLang="zh-CN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zh-CN" altLang="zh-CN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3923928" y="4005064"/>
            <a:ext cx="432048" cy="504056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4581128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/>
            <a:r>
              <a:rPr lang="en-US" altLang="zh-CN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load data local inpath '/opt/datas/emp.txt' into table emp_part partition (date='20170211');</a:t>
            </a:r>
            <a:endParaRPr lang="zh-CN" altLang="zh-CN" u="sng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5" grpId="0" build="p" bldLvl="2" animBg="1"/>
      <p:bldP spid="7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7812360" cy="114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514646"/>
            <a:ext cx="8424936" cy="272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606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加载数据到分区表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20608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select</a:t>
            </a:r>
            <a:r>
              <a:rPr lang="zh-CN" altLang="en-US"/>
              <a:t>查询表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53732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观察发现，多了一个</a:t>
            </a:r>
            <a:r>
              <a:rPr lang="en-US" altLang="zh-CN"/>
              <a:t>emp_part.data</a:t>
            </a:r>
            <a:r>
              <a:rPr lang="zh-CN" altLang="en-US"/>
              <a:t>字段，该字段下还有</a:t>
            </a:r>
            <a:r>
              <a:rPr lang="en-US" altLang="zh-CN"/>
              <a:t>20170211</a:t>
            </a:r>
            <a:r>
              <a:rPr lang="zh-CN" altLang="en-US"/>
              <a:t>，但我们的数据文件里并没有这个字段，只是</a:t>
            </a:r>
            <a:r>
              <a:rPr lang="en-US" altLang="zh-CN"/>
              <a:t>hive</a:t>
            </a:r>
            <a:r>
              <a:rPr lang="zh-CN" altLang="en-US"/>
              <a:t>在逻辑上添加的一个字段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8" grpId="0" build="p" bldLvl="2"/>
      <p:bldP spid="9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315823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观察表所在的目录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355600" lvl="1" indent="0"/>
            <a:r>
              <a:rPr lang="zh-CN" altLang="en-US" dirty="0"/>
              <a:t>在表</a:t>
            </a:r>
            <a:r>
              <a:rPr lang="en-US" altLang="zh-CN" dirty="0" err="1"/>
              <a:t>emp_part</a:t>
            </a:r>
            <a:r>
              <a:rPr lang="zh-CN" altLang="en-US" dirty="0"/>
              <a:t>下多了个“</a:t>
            </a:r>
            <a:r>
              <a:rPr lang="en-US" altLang="zh-CN" dirty="0"/>
              <a:t>data=20170211</a:t>
            </a:r>
            <a:r>
              <a:rPr lang="zh-CN" altLang="en-US" dirty="0"/>
              <a:t>”目录，进入该目录即可找到数据文件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132856"/>
            <a:ext cx="737602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869160"/>
            <a:ext cx="7272808" cy="135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0"/>
            <a:ext cx="8229600" cy="1412776"/>
          </a:xfrm>
        </p:spPr>
        <p:txBody>
          <a:bodyPr>
            <a:normAutofit/>
          </a:bodyPr>
          <a:lstStyle/>
          <a:p>
            <a:pPr lvl="1"/>
            <a:r>
              <a:rPr lang="zh-CN" altLang="en-US"/>
              <a:t>如果此时，我们再将数据加载到</a:t>
            </a:r>
            <a:r>
              <a:rPr lang="en-US" altLang="zh-CN"/>
              <a:t>date=‘20170212’</a:t>
            </a:r>
            <a:r>
              <a:rPr lang="zh-CN" altLang="en-US"/>
              <a:t>下，即接着输入代码：</a:t>
            </a:r>
            <a:endParaRPr lang="en-US" altLang="zh-CN"/>
          </a:p>
          <a:p>
            <a:pPr lvl="1" indent="0"/>
            <a:r>
              <a:rPr lang="en-US" altLang="zh-CN" sz="1600"/>
              <a:t>load data local inpath '/opt/datas/emp.txt' into table emp_part partition (date='20170212');</a:t>
            </a:r>
            <a:endParaRPr lang="zh-CN" altLang="en-US" sz="160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08920"/>
            <a:ext cx="8064896" cy="34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23488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再使用</a:t>
            </a:r>
            <a:r>
              <a:rPr lang="en-US" altLang="zh-CN"/>
              <a:t>select</a:t>
            </a:r>
            <a:r>
              <a:rPr lang="zh-CN" altLang="en-US"/>
              <a:t>查询表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980728"/>
            <a:ext cx="7992888" cy="130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951312" y="59492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可以发现</a:t>
            </a:r>
            <a:r>
              <a:rPr lang="en-US" altLang="zh-CN"/>
              <a:t>emp_part.data</a:t>
            </a:r>
            <a:r>
              <a:rPr lang="zh-CN" altLang="en-US"/>
              <a:t>字段下既有</a:t>
            </a:r>
            <a:r>
              <a:rPr lang="en-US" altLang="zh-CN"/>
              <a:t>20170211</a:t>
            </a:r>
            <a:r>
              <a:rPr lang="zh-CN" altLang="en-US"/>
              <a:t>的数据，也有</a:t>
            </a:r>
            <a:r>
              <a:rPr lang="en-US" altLang="zh-CN"/>
              <a:t>20170212</a:t>
            </a:r>
            <a:r>
              <a:rPr lang="zh-CN" altLang="en-US"/>
              <a:t>的数据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6" grpId="0" build="p" bldLvl="2"/>
      <p:bldP spid="8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27592"/>
          </a:xfrm>
        </p:spPr>
        <p:txBody>
          <a:bodyPr/>
          <a:lstStyle/>
          <a:p>
            <a:r>
              <a:rPr lang="zh-CN" altLang="en-US"/>
              <a:t>如果想查找</a:t>
            </a:r>
            <a:r>
              <a:rPr lang="en-US" altLang="zh-CN"/>
              <a:t>emp_part</a:t>
            </a:r>
            <a:r>
              <a:rPr lang="zh-CN" altLang="en-US"/>
              <a:t>表里某个分区的数据该怎么查询？</a:t>
            </a:r>
            <a:endParaRPr lang="en-US" altLang="zh-CN"/>
          </a:p>
          <a:p>
            <a:pPr lvl="1"/>
            <a:r>
              <a:rPr lang="en-US" altLang="zh-CN"/>
              <a:t>select * from emp_part where date=‘20170212’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08920"/>
            <a:ext cx="7632848" cy="243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观察</a:t>
            </a:r>
            <a:r>
              <a:rPr lang="en-US" altLang="zh-CN"/>
              <a:t>emp_part</a:t>
            </a:r>
            <a:r>
              <a:rPr lang="zh-CN" altLang="en-US"/>
              <a:t>表所在的目录</a:t>
            </a:r>
            <a:endParaRPr lang="en-US" altLang="zh-CN"/>
          </a:p>
          <a:p>
            <a:pPr lvl="1"/>
            <a:r>
              <a:rPr lang="zh-CN" altLang="en-US"/>
              <a:t>存在</a:t>
            </a:r>
            <a:r>
              <a:rPr lang="en-US" altLang="zh-CN"/>
              <a:t>data=20170211</a:t>
            </a:r>
            <a:r>
              <a:rPr lang="zh-CN" altLang="en-US"/>
              <a:t>的目录，也有</a:t>
            </a:r>
            <a:r>
              <a:rPr lang="en-US" altLang="zh-CN"/>
              <a:t>data=20170212</a:t>
            </a:r>
            <a:r>
              <a:rPr lang="zh-CN" altLang="en-US"/>
              <a:t>的目录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7416824" cy="16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581128"/>
            <a:ext cx="7704856" cy="147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91264" cy="490000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多级分区</a:t>
            </a:r>
            <a:endParaRPr lang="en-US" altLang="zh-CN"/>
          </a:p>
          <a:p>
            <a:pPr lvl="1"/>
            <a:r>
              <a:rPr lang="zh-CN" altLang="en-US"/>
              <a:t>如果需要在日期下再按小时来分区，该怎么做？</a:t>
            </a:r>
            <a:endParaRPr lang="en-US" altLang="zh-CN"/>
          </a:p>
          <a:p>
            <a:pPr lvl="1"/>
            <a:r>
              <a:rPr lang="zh-CN" altLang="en-US"/>
              <a:t>构造表二级分区表</a:t>
            </a:r>
            <a:r>
              <a:rPr lang="en-US" altLang="zh-CN"/>
              <a:t>emp_part_2</a:t>
            </a:r>
          </a:p>
          <a:p>
            <a:pPr lvl="1" indent="0"/>
            <a:r>
              <a:rPr lang="en-US" altLang="zh-CN"/>
              <a:t>create table emp_part_2(</a:t>
            </a:r>
            <a:endParaRPr lang="zh-CN" altLang="zh-CN"/>
          </a:p>
          <a:p>
            <a:pPr lvl="1" indent="0"/>
            <a:r>
              <a:rPr lang="en-US" altLang="zh-CN"/>
              <a:t>……</a:t>
            </a:r>
            <a:endParaRPr lang="zh-CN" altLang="zh-CN"/>
          </a:p>
          <a:p>
            <a:pPr lvl="1" indent="0"/>
            <a:r>
              <a:rPr lang="en-US" altLang="zh-CN"/>
              <a:t>)</a:t>
            </a:r>
            <a:endParaRPr lang="zh-CN" altLang="zh-CN"/>
          </a:p>
          <a:p>
            <a:pPr lvl="1" indent="0"/>
            <a:r>
              <a:rPr lang="en-US" altLang="zh-CN">
                <a:solidFill>
                  <a:srgbClr val="C00000"/>
                </a:solidFill>
              </a:rPr>
              <a:t>partitioned by (date string,hour string)</a:t>
            </a:r>
            <a:endParaRPr lang="zh-CN" altLang="zh-CN">
              <a:solidFill>
                <a:srgbClr val="C00000"/>
              </a:solidFill>
            </a:endParaRPr>
          </a:p>
          <a:p>
            <a:pPr lvl="1" indent="0"/>
            <a:r>
              <a:rPr lang="en-US" altLang="zh-CN"/>
              <a:t>row format delimited fields terminated by ‘\t’;</a:t>
            </a:r>
            <a:endParaRPr lang="zh-CN" altLang="zh-CN"/>
          </a:p>
          <a:p>
            <a:pPr lvl="1" indent="0"/>
            <a:r>
              <a:rPr lang="en-US" altLang="zh-CN">
                <a:solidFill>
                  <a:srgbClr val="C00000"/>
                </a:solidFill>
              </a:rPr>
              <a:t>load data local inpath '/opt/datas/emp.txt' into table emp_part_2 partition (date='20170211',hour='00');</a:t>
            </a:r>
          </a:p>
          <a:p>
            <a:pPr lvl="1" indent="0"/>
            <a:r>
              <a:rPr lang="zh-CN" altLang="en-US">
                <a:solidFill>
                  <a:srgbClr val="C00000"/>
                </a:solidFill>
              </a:rPr>
              <a:t>注意：加载数据此时也要指定将数据加载到两级分区的位置，即给到最终数据文件存放的目录</a:t>
            </a:r>
            <a:endParaRPr lang="zh-CN" altLang="zh-CN">
              <a:solidFill>
                <a:srgbClr val="C00000"/>
              </a:solidFill>
            </a:endParaRPr>
          </a:p>
          <a:p>
            <a:pPr lvl="1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6.6.2 </a:t>
            </a:r>
            <a:r>
              <a:rPr lang="zh-CN" altLang="en-US" dirty="0"/>
              <a:t>分区表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8208912" cy="138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33265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加载数据文件到两级的分区目录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564904"/>
            <a:ext cx="785595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536" y="213285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select</a:t>
            </a:r>
            <a:r>
              <a:rPr lang="zh-CN" altLang="en-US" dirty="0"/>
              <a:t>查询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5157192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观察发现多了两个字段，即我们指定的分区</a:t>
            </a:r>
          </a:p>
        </p:txBody>
      </p:sp>
      <p:sp>
        <p:nvSpPr>
          <p:cNvPr id="10" name="矩形 9"/>
          <p:cNvSpPr/>
          <p:nvPr/>
        </p:nvSpPr>
        <p:spPr>
          <a:xfrm>
            <a:off x="4572000" y="2924944"/>
            <a:ext cx="2592288" cy="144016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8" grpId="0" build="p" bldLvl="2"/>
      <p:bldP spid="9" grpId="0" build="p" bldLvl="2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</a:t>
            </a:r>
            <a:r>
              <a:rPr lang="zh-CN" altLang="en-US" dirty="0"/>
              <a:t>内部表与外部表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60848"/>
            <a:ext cx="4464496" cy="137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3528" y="1484784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员工表的数据，分隔符为‘</a:t>
            </a:r>
            <a:r>
              <a:rPr lang="en-US" altLang="zh-CN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\t</a:t>
            </a:r>
            <a:r>
              <a:rPr lang="zh-CN" altLang="en-US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’</a:t>
            </a:r>
            <a:endParaRPr lang="en-US" altLang="zh-CN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095459"/>
            <a:ext cx="5976664" cy="242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23528" y="3501008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部门表的数据，分隔符为‘</a:t>
            </a:r>
            <a:r>
              <a:rPr lang="en-US" altLang="zh-CN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\t</a:t>
            </a:r>
            <a:r>
              <a:rPr lang="zh-CN" altLang="en-US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’</a:t>
            </a:r>
            <a:endParaRPr lang="en-US" altLang="zh-CN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2" y="3671881"/>
            <a:ext cx="3522320" cy="313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77885"/>
              </p:ext>
            </p:extLst>
          </p:nvPr>
        </p:nvGraphicFramePr>
        <p:xfrm>
          <a:off x="4905796" y="1672208"/>
          <a:ext cx="4104456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82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部门表（表名：</a:t>
                      </a:r>
                      <a:r>
                        <a:rPr lang="en-US" altLang="zh-CN" dirty="0" err="1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</a:t>
                      </a:r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字段含义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deptno</a:t>
                      </a:r>
                      <a:r>
                        <a:rPr kumimoji="0" lang="en-US" altLang="zh-CN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int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deptname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82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loc</a:t>
                      </a:r>
                      <a:r>
                        <a:rPr kumimoji="0" lang="en-US" altLang="zh-CN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 </a:t>
                      </a:r>
                      <a:endParaRPr lang="zh-CN" altLang="en-US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kern="1200">
                          <a:solidFill>
                            <a:schemeClr val="tx1"/>
                          </a:solidFill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string</a:t>
                      </a:r>
                      <a:endParaRPr lang="zh-CN" altLang="en-US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部门地点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16632"/>
            <a:ext cx="8229600" cy="6525344"/>
          </a:xfrm>
        </p:spPr>
        <p:txBody>
          <a:bodyPr/>
          <a:lstStyle/>
          <a:p>
            <a:pPr lvl="1"/>
            <a:r>
              <a:rPr lang="zh-CN" altLang="en-US" dirty="0"/>
              <a:t>观察</a:t>
            </a:r>
            <a:r>
              <a:rPr lang="en-US" altLang="zh-CN" dirty="0"/>
              <a:t>emp_part_2</a:t>
            </a:r>
            <a:r>
              <a:rPr lang="zh-CN" altLang="en-US" dirty="0"/>
              <a:t>表所在的目录</a:t>
            </a:r>
            <a:endParaRPr lang="en-US" altLang="zh-CN" dirty="0"/>
          </a:p>
          <a:p>
            <a:pPr lvl="1"/>
            <a:r>
              <a:rPr lang="zh-CN" altLang="en-US" dirty="0"/>
              <a:t>可以找到第一个分区目录（</a:t>
            </a:r>
            <a:r>
              <a:rPr lang="en-US" altLang="zh-CN" dirty="0"/>
              <a:t>data=20170211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进入</a:t>
            </a:r>
            <a:r>
              <a:rPr lang="en-US" altLang="zh-CN" dirty="0"/>
              <a:t>data=20170211</a:t>
            </a:r>
            <a:r>
              <a:rPr lang="zh-CN" altLang="en-US" dirty="0"/>
              <a:t>目录，可以找到第二个分区目录（</a:t>
            </a:r>
            <a:r>
              <a:rPr lang="en-US" altLang="zh-CN" dirty="0"/>
              <a:t>hour=00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进入</a:t>
            </a:r>
            <a:r>
              <a:rPr lang="en-US" altLang="zh-CN" dirty="0"/>
              <a:t>hour=00</a:t>
            </a:r>
            <a:r>
              <a:rPr lang="zh-CN" altLang="en-US" dirty="0"/>
              <a:t>目录，可以找到数据文件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621749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212976"/>
            <a:ext cx="6552728" cy="133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301208"/>
            <a:ext cx="6480720" cy="131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3642229-A58A-4F9B-98B1-B1F08CC5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问：多级分区表如何查找？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答：</a:t>
            </a:r>
            <a:endParaRPr lang="en-US" altLang="zh-CN"/>
          </a:p>
          <a:p>
            <a:pPr lvl="1"/>
            <a:r>
              <a:rPr lang="en-US" altLang="zh-CN"/>
              <a:t>select * from emp_part where date='20170212' and hour='00'</a:t>
            </a:r>
            <a:r>
              <a:rPr lang="zh-CN" altLang="en-US"/>
              <a:t>；</a:t>
            </a:r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F8032FB6-4337-472F-8CFB-A04433C46B58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5122912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extLst/>
          </a:lstStyle>
          <a:p>
            <a:r>
              <a:rPr lang="en-US" altLang="zh-CN"/>
              <a:t>6.6.2 </a:t>
            </a:r>
            <a:r>
              <a:rPr lang="zh-CN" altLang="en-US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79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en-US" altLang="zh-CN" dirty="0"/>
              <a:t>6.6.1</a:t>
            </a:r>
            <a:r>
              <a:rPr lang="zh-CN" altLang="en-US" dirty="0"/>
              <a:t>内部表与外部表</a:t>
            </a:r>
            <a:endParaRPr lang="en-US" altLang="zh-CN" dirty="0"/>
          </a:p>
          <a:p>
            <a:pPr lvl="2"/>
            <a:r>
              <a:rPr lang="en-US" altLang="zh-CN" dirty="0"/>
              <a:t>	</a:t>
            </a:r>
            <a:r>
              <a:rPr lang="zh-CN" altLang="en-US" dirty="0"/>
              <a:t>内部表外部表区别</a:t>
            </a:r>
            <a:endParaRPr lang="en-US" altLang="zh-CN" dirty="0"/>
          </a:p>
          <a:p>
            <a:pPr lvl="2"/>
            <a:r>
              <a:rPr lang="en-US" altLang="zh-CN" dirty="0"/>
              <a:t>	</a:t>
            </a:r>
            <a:r>
              <a:rPr lang="zh-CN" altLang="en-US" dirty="0"/>
              <a:t>如何创建内部表和外部表</a:t>
            </a:r>
            <a:endParaRPr lang="en-US" altLang="zh-CN" dirty="0"/>
          </a:p>
          <a:p>
            <a:pPr lvl="2"/>
            <a:r>
              <a:rPr lang="en-US" altLang="zh-CN" dirty="0"/>
              <a:t>	</a:t>
            </a:r>
            <a:r>
              <a:rPr lang="zh-CN" altLang="en-US" dirty="0"/>
              <a:t>如何相互转换</a:t>
            </a:r>
            <a:endParaRPr lang="en-US" altLang="zh-CN" dirty="0"/>
          </a:p>
          <a:p>
            <a:pPr lvl="2"/>
            <a:r>
              <a:rPr lang="en-US" altLang="zh-CN" dirty="0"/>
              <a:t>	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6.6.2</a:t>
            </a:r>
            <a:r>
              <a:rPr lang="zh-CN" altLang="en-US" dirty="0"/>
              <a:t>分区表</a:t>
            </a:r>
            <a:endParaRPr lang="en-US" altLang="zh-CN" dirty="0"/>
          </a:p>
          <a:p>
            <a:pPr lvl="2"/>
            <a:r>
              <a:rPr lang="zh-CN" altLang="en-US" dirty="0"/>
              <a:t>怎么创建分区表</a:t>
            </a:r>
            <a:r>
              <a:rPr lang="en-US" altLang="zh-CN" dirty="0"/>
              <a:t>	</a:t>
            </a:r>
          </a:p>
          <a:p>
            <a:pPr lvl="2"/>
            <a:r>
              <a:rPr lang="zh-CN" altLang="en-US" dirty="0"/>
              <a:t>如何创建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77064"/>
            <a:ext cx="4248472" cy="504056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altLang="zh-CN" dirty="0"/>
              <a:t>create table </a:t>
            </a:r>
            <a:r>
              <a:rPr lang="en-US" altLang="zh-CN" dirty="0" err="1"/>
              <a:t>emp</a:t>
            </a:r>
            <a:r>
              <a:rPr lang="en-US" altLang="zh-CN" dirty="0"/>
              <a:t>(</a:t>
            </a:r>
          </a:p>
          <a:p>
            <a:pPr lvl="1"/>
            <a:r>
              <a:rPr lang="en-US" altLang="zh-CN" dirty="0" err="1"/>
              <a:t>empno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</a:p>
          <a:p>
            <a:pPr lvl="1"/>
            <a:r>
              <a:rPr lang="en-US" altLang="zh-CN" dirty="0" err="1"/>
              <a:t>ename</a:t>
            </a:r>
            <a:r>
              <a:rPr lang="en-US" altLang="zh-CN" dirty="0"/>
              <a:t> string,</a:t>
            </a:r>
          </a:p>
          <a:p>
            <a:pPr lvl="1"/>
            <a:r>
              <a:rPr lang="en-US" altLang="zh-CN" dirty="0"/>
              <a:t>job string,</a:t>
            </a:r>
          </a:p>
          <a:p>
            <a:pPr lvl="1"/>
            <a:r>
              <a:rPr lang="en-US" altLang="zh-CN" dirty="0" err="1"/>
              <a:t>mgr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</a:p>
          <a:p>
            <a:pPr lvl="1"/>
            <a:r>
              <a:rPr lang="en-US" altLang="zh-CN" dirty="0" err="1"/>
              <a:t>hiredate</a:t>
            </a:r>
            <a:r>
              <a:rPr lang="en-US" altLang="zh-CN" dirty="0"/>
              <a:t> string,</a:t>
            </a:r>
          </a:p>
          <a:p>
            <a:pPr lvl="1"/>
            <a:r>
              <a:rPr lang="en-US" altLang="zh-CN" dirty="0" err="1"/>
              <a:t>sal</a:t>
            </a:r>
            <a:r>
              <a:rPr lang="en-US" altLang="zh-CN" dirty="0"/>
              <a:t> double,</a:t>
            </a:r>
          </a:p>
          <a:p>
            <a:pPr lvl="1"/>
            <a:r>
              <a:rPr lang="en-US" altLang="zh-CN" dirty="0" err="1"/>
              <a:t>comm</a:t>
            </a:r>
            <a:r>
              <a:rPr lang="en-US" altLang="zh-CN" dirty="0"/>
              <a:t> double,</a:t>
            </a:r>
          </a:p>
          <a:p>
            <a:pPr lvl="1"/>
            <a:r>
              <a:rPr lang="en-US" altLang="zh-CN" dirty="0" err="1"/>
              <a:t>deptno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endParaRPr lang="en-US" altLang="zh-CN" dirty="0"/>
          </a:p>
          <a:p>
            <a:pPr lvl="1"/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row format delimited fields terminated by '\t';</a:t>
            </a:r>
          </a:p>
          <a:p>
            <a:pPr lvl="1"/>
            <a:r>
              <a:rPr lang="en-US" altLang="zh-CN" dirty="0"/>
              <a:t>load data local </a:t>
            </a:r>
            <a:r>
              <a:rPr lang="en-US" altLang="zh-CN" dirty="0" err="1"/>
              <a:t>inpath</a:t>
            </a:r>
            <a:r>
              <a:rPr lang="en-US" altLang="zh-CN" dirty="0"/>
              <a:t> '/opt/</a:t>
            </a:r>
            <a:r>
              <a:rPr lang="en-US" altLang="zh-CN" dirty="0" err="1"/>
              <a:t>datas</a:t>
            </a:r>
            <a:r>
              <a:rPr lang="en-US" altLang="zh-CN" dirty="0"/>
              <a:t>/emp.txt' into table </a:t>
            </a:r>
            <a:r>
              <a:rPr lang="en-US" altLang="zh-CN" dirty="0" err="1"/>
              <a:t>emp</a:t>
            </a:r>
            <a:r>
              <a:rPr lang="en-US" altLang="zh-CN" dirty="0"/>
              <a:t>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</a:t>
            </a:r>
            <a:r>
              <a:rPr lang="zh-CN" altLang="en-US" dirty="0"/>
              <a:t>内部表与外部表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4932040" y="1498178"/>
            <a:ext cx="4176464" cy="50851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create table </a:t>
            </a: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dept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deptno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,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dname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string,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loc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row format delimited fields terminated by '\t';</a:t>
            </a:r>
          </a:p>
          <a:p>
            <a:pPr marL="621792" lvl="1" indent="-228600">
              <a:lnSpc>
                <a:spcPct val="140000"/>
              </a:lnSpc>
              <a:spcBef>
                <a:spcPts val="324"/>
              </a:spcBef>
              <a:buClr>
                <a:schemeClr val="accent1"/>
              </a:buClr>
            </a:pP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load data local </a:t>
            </a: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inpath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'/opt/</a:t>
            </a: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datas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/dept.txt' overwrite into table </a:t>
            </a:r>
            <a:r>
              <a:rPr lang="en-US" altLang="zh-CN" sz="1600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dept</a:t>
            </a:r>
            <a:r>
              <a:rPr lang="en-US" altLang="zh-CN" sz="1600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95544"/>
          </a:xfrm>
        </p:spPr>
        <p:txBody>
          <a:bodyPr/>
          <a:lstStyle/>
          <a:p>
            <a:pPr lvl="1"/>
            <a:r>
              <a:rPr lang="en-US" altLang="zh-CN" dirty="0"/>
              <a:t>1</a:t>
            </a:r>
            <a:r>
              <a:rPr lang="zh-CN" altLang="en-US" dirty="0"/>
              <a:t>、将代码输入</a:t>
            </a:r>
            <a:r>
              <a:rPr lang="en-US" altLang="zh-CN" dirty="0"/>
              <a:t>hive</a:t>
            </a:r>
            <a:r>
              <a:rPr lang="zh-CN" altLang="en-US" dirty="0"/>
              <a:t>终端后，查询这两表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750" y="2083972"/>
            <a:ext cx="718026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750" y="4869160"/>
            <a:ext cx="39433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99999"/>
          </a:xfrm>
        </p:spPr>
        <p:txBody>
          <a:bodyPr/>
          <a:lstStyle/>
          <a:p>
            <a:pPr lvl="1"/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 err="1"/>
              <a:t>desc</a:t>
            </a:r>
            <a:r>
              <a:rPr lang="en-US" altLang="zh-CN" dirty="0"/>
              <a:t> formatted</a:t>
            </a:r>
            <a:r>
              <a:rPr lang="zh-CN" altLang="en-US" dirty="0"/>
              <a:t>命令查看</a:t>
            </a:r>
            <a:r>
              <a:rPr lang="en-US" altLang="zh-CN" dirty="0" err="1"/>
              <a:t>emp</a:t>
            </a:r>
            <a:r>
              <a:rPr lang="zh-CN" altLang="en-US" dirty="0"/>
              <a:t>表的详细信息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观察发现，在</a:t>
            </a:r>
            <a:r>
              <a:rPr lang="en-US" altLang="zh-CN" dirty="0"/>
              <a:t>Table Type</a:t>
            </a:r>
            <a:r>
              <a:rPr lang="zh-CN" altLang="en-US" dirty="0"/>
              <a:t>这一项的值为：</a:t>
            </a:r>
            <a:r>
              <a:rPr lang="en-US" altLang="zh-CN" dirty="0"/>
              <a:t>MANAGED_TABLE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8604448" cy="311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中表的类型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、管理表，也称为内部表</a:t>
            </a:r>
            <a:endParaRPr lang="en-US" altLang="zh-CN" dirty="0"/>
          </a:p>
          <a:p>
            <a:pPr lvl="1"/>
            <a:r>
              <a:rPr lang="en-US" altLang="zh-CN" dirty="0"/>
              <a:t>		 Table Type=MANAGED_TABLE</a:t>
            </a:r>
            <a:endParaRPr lang="zh-CN" altLang="en-US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、外部表</a:t>
            </a:r>
            <a:endParaRPr lang="en-US" altLang="zh-CN" dirty="0"/>
          </a:p>
          <a:p>
            <a:pPr lvl="1"/>
            <a:r>
              <a:rPr lang="en-US" altLang="zh-CN" dirty="0"/>
              <a:t>		Table Type=EXTERNAL_TABLE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/>
          <a:lstStyle/>
          <a:p>
            <a:r>
              <a:rPr lang="zh-CN" altLang="en-US" dirty="0"/>
              <a:t>如何创建外部表？</a:t>
            </a:r>
            <a:endParaRPr lang="en-US" altLang="zh-CN" dirty="0"/>
          </a:p>
          <a:p>
            <a:pPr lvl="1"/>
            <a:r>
              <a:rPr lang="zh-CN" altLang="en-US" dirty="0"/>
              <a:t>回到创建表的命令：</a:t>
            </a:r>
            <a:endParaRPr lang="en-US" altLang="zh-CN" dirty="0"/>
          </a:p>
          <a:p>
            <a:pPr lvl="1"/>
            <a:r>
              <a:rPr lang="en-US" altLang="zh-CN" sz="1800" dirty="0"/>
              <a:t>CREATE  </a:t>
            </a:r>
            <a:r>
              <a:rPr lang="en-US" altLang="zh-CN" sz="1800" dirty="0">
                <a:solidFill>
                  <a:srgbClr val="FF0000"/>
                </a:solidFill>
              </a:rPr>
              <a:t>[EXTERNAL] </a:t>
            </a:r>
            <a:r>
              <a:rPr lang="en-US" altLang="zh-CN" sz="1800" dirty="0"/>
              <a:t>TABLE [IF NOT EXISTS] [</a:t>
            </a:r>
            <a:r>
              <a:rPr lang="en-US" altLang="zh-CN" sz="1800" dirty="0" err="1"/>
              <a:t>db_name</a:t>
            </a:r>
            <a:r>
              <a:rPr lang="en-US" altLang="zh-CN" sz="1800" dirty="0"/>
              <a:t>.]</a:t>
            </a:r>
            <a:r>
              <a:rPr lang="en-US" altLang="zh-CN" sz="1800" dirty="0" err="1"/>
              <a:t>table_name</a:t>
            </a:r>
            <a:endParaRPr lang="zh-CN" altLang="zh-CN" sz="1800" dirty="0"/>
          </a:p>
          <a:p>
            <a:pPr lvl="1"/>
            <a:r>
              <a:rPr lang="zh-CN" altLang="en-US" dirty="0"/>
              <a:t>创建表时，如果不加</a:t>
            </a:r>
            <a:r>
              <a:rPr lang="en-US" altLang="zh-CN" dirty="0">
                <a:solidFill>
                  <a:srgbClr val="FF0000"/>
                </a:solidFill>
              </a:rPr>
              <a:t>EXTERNAL</a:t>
            </a:r>
            <a:r>
              <a:rPr lang="zh-CN" altLang="en-US" dirty="0">
                <a:solidFill>
                  <a:srgbClr val="FF0000"/>
                </a:solidFill>
              </a:rPr>
              <a:t>关键字，创建的是管理表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如果添加</a:t>
            </a:r>
            <a:r>
              <a:rPr lang="en-US" altLang="zh-CN" dirty="0">
                <a:solidFill>
                  <a:srgbClr val="FF0000"/>
                </a:solidFill>
              </a:rPr>
              <a:t>EXTERNAL</a:t>
            </a:r>
            <a:r>
              <a:rPr lang="zh-CN" altLang="en-US" dirty="0">
                <a:solidFill>
                  <a:srgbClr val="FF0000"/>
                </a:solidFill>
              </a:rPr>
              <a:t>关键字，创建的就是外部表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 create EXTERNAL table </a:t>
            </a:r>
            <a:r>
              <a:rPr lang="en-US" altLang="zh-CN" dirty="0" err="1"/>
              <a:t>emp_e</a:t>
            </a:r>
            <a:r>
              <a:rPr lang="en-US" altLang="zh-CN" dirty="0"/>
              <a:t>(…..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6.6.1 </a:t>
            </a:r>
            <a:r>
              <a:rPr lang="zh-CN" altLang="en-US" dirty="0"/>
              <a:t>内部表与外部表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2622</Words>
  <Application>Microsoft Office PowerPoint</Application>
  <PresentationFormat>全屏显示(4:3)</PresentationFormat>
  <Paragraphs>357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华文中宋</vt:lpstr>
      <vt:lpstr>微软雅黑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聚合</vt:lpstr>
      <vt:lpstr>6.6 Hive内部表、外部表、分区表</vt:lpstr>
      <vt:lpstr>Hive内部表、外部表、分区表</vt:lpstr>
      <vt:lpstr>6.6.1内部表与外部表</vt:lpstr>
      <vt:lpstr>6.6.1内部表与外部表</vt:lpstr>
      <vt:lpstr>6.6.1内部表与外部表</vt:lpstr>
      <vt:lpstr>6.6.1 内部表与外部表</vt:lpstr>
      <vt:lpstr>6.6.1 内部表与外部表</vt:lpstr>
      <vt:lpstr>6.6.1 内部表与外部表</vt:lpstr>
      <vt:lpstr>6.6.1 内部表与外部表</vt:lpstr>
      <vt:lpstr>6.6.1 内部表与外部表</vt:lpstr>
      <vt:lpstr>6.6.1 内部表与外部表</vt:lpstr>
      <vt:lpstr>PowerPoint 演示文稿</vt:lpstr>
      <vt:lpstr>6.6.1 内部表与外部表</vt:lpstr>
      <vt:lpstr>PowerPoint 演示文稿</vt:lpstr>
      <vt:lpstr>6.6.1 内部表与外部表</vt:lpstr>
      <vt:lpstr>6.6.1 内部表与外部表</vt:lpstr>
      <vt:lpstr>6.6.1 内部表与外部表</vt:lpstr>
      <vt:lpstr>PowerPoint 演示文稿</vt:lpstr>
      <vt:lpstr>PowerPoint 演示文稿</vt:lpstr>
      <vt:lpstr>6.6.1 内部表与外部表</vt:lpstr>
      <vt:lpstr>Hive内部表、外部表、分区表</vt:lpstr>
      <vt:lpstr>6.6.2 分区表</vt:lpstr>
      <vt:lpstr>6.6.2 分区表</vt:lpstr>
      <vt:lpstr>6.6.2 分区表</vt:lpstr>
      <vt:lpstr>6.6.2 分区表</vt:lpstr>
      <vt:lpstr>6.6.2 分区表</vt:lpstr>
      <vt:lpstr>6.6.2 分区表</vt:lpstr>
      <vt:lpstr>6.6.2 分区表</vt:lpstr>
      <vt:lpstr>6.6.2 分区表</vt:lpstr>
      <vt:lpstr>6.6.2 分区表</vt:lpstr>
      <vt:lpstr>PowerPoint 演示文稿</vt:lpstr>
      <vt:lpstr>6.6.2 分区表</vt:lpstr>
      <vt:lpstr>PowerPoint 演示文稿</vt:lpstr>
      <vt:lpstr>6.6.2 分区表</vt:lpstr>
      <vt:lpstr>PowerPoint 演示文稿</vt:lpstr>
      <vt:lpstr>6.6.2 分区表</vt:lpstr>
      <vt:lpstr>6.6.2 分区表</vt:lpstr>
      <vt:lpstr>6.6.2 分区表</vt:lpstr>
      <vt:lpstr>PowerPoint 演示文稿</vt:lpstr>
      <vt:lpstr>PowerPoint 演示文稿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Lichao Su</dc:creator>
  <cp:lastModifiedBy>Lichao Su</cp:lastModifiedBy>
  <cp:revision>35</cp:revision>
  <dcterms:created xsi:type="dcterms:W3CDTF">2021-01-05T01:08:38Z</dcterms:created>
  <dcterms:modified xsi:type="dcterms:W3CDTF">2023-04-12T00:12:26Z</dcterms:modified>
</cp:coreProperties>
</file>